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264" r:id="rId6"/>
    <p:sldId id="257" r:id="rId7"/>
    <p:sldId id="258" r:id="rId8"/>
    <p:sldId id="275" r:id="rId9"/>
    <p:sldId id="281" r:id="rId10"/>
    <p:sldId id="291" r:id="rId11"/>
    <p:sldId id="292" r:id="rId12"/>
    <p:sldId id="295" r:id="rId13"/>
    <p:sldId id="293" r:id="rId14"/>
    <p:sldId id="351" r:id="rId15"/>
    <p:sldId id="297" r:id="rId16"/>
    <p:sldId id="300" r:id="rId17"/>
    <p:sldId id="352" r:id="rId18"/>
    <p:sldId id="298" r:id="rId19"/>
    <p:sldId id="357" r:id="rId20"/>
    <p:sldId id="302" r:id="rId21"/>
    <p:sldId id="355" r:id="rId22"/>
    <p:sldId id="358" r:id="rId23"/>
    <p:sldId id="3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D5ECE9"/>
    <a:srgbClr val="99D2C9"/>
    <a:srgbClr val="C7C7CE"/>
    <a:srgbClr val="797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A112D5-E673-0355-5BFD-98FB56758D63}" v="2" dt="2022-03-16T10:12:08.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p:restoredTop sz="95510"/>
  </p:normalViewPr>
  <p:slideViewPr>
    <p:cSldViewPr snapToGrid="0" snapToObjects="1">
      <p:cViewPr varScale="1">
        <p:scale>
          <a:sx n="65" d="100"/>
          <a:sy n="65" d="100"/>
        </p:scale>
        <p:origin x="700" y="40"/>
      </p:cViewPr>
      <p:guideLst/>
    </p:cSldViewPr>
  </p:slideViewPr>
  <p:notesTextViewPr>
    <p:cViewPr>
      <p:scale>
        <a:sx n="1" d="1"/>
        <a:sy n="1" d="1"/>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ebe Foster" userId="S::phoebe.foster@thefrontline.org.uk::e9f2eb40-6e25-40a8-81b0-850ebe8adeca" providerId="AD" clId="Web-{DFA112D5-E673-0355-5BFD-98FB56758D63}"/>
    <pc:docChg chg="modSld">
      <pc:chgData name="Phoebe Foster" userId="S::phoebe.foster@thefrontline.org.uk::e9f2eb40-6e25-40a8-81b0-850ebe8adeca" providerId="AD" clId="Web-{DFA112D5-E673-0355-5BFD-98FB56758D63}" dt="2022-03-16T10:12:08.715" v="0" actId="20577"/>
      <pc:docMkLst>
        <pc:docMk/>
      </pc:docMkLst>
      <pc:sldChg chg="modSp">
        <pc:chgData name="Phoebe Foster" userId="S::phoebe.foster@thefrontline.org.uk::e9f2eb40-6e25-40a8-81b0-850ebe8adeca" providerId="AD" clId="Web-{DFA112D5-E673-0355-5BFD-98FB56758D63}" dt="2022-03-16T10:12:08.715" v="0" actId="20577"/>
        <pc:sldMkLst>
          <pc:docMk/>
          <pc:sldMk cId="2612311754" sldId="256"/>
        </pc:sldMkLst>
        <pc:spChg chg="mod">
          <ac:chgData name="Phoebe Foster" userId="S::phoebe.foster@thefrontline.org.uk::e9f2eb40-6e25-40a8-81b0-850ebe8adeca" providerId="AD" clId="Web-{DFA112D5-E673-0355-5BFD-98FB56758D63}" dt="2022-03-16T10:12:08.715" v="0" actId="20577"/>
          <ac:spMkLst>
            <pc:docMk/>
            <pc:sldMk cId="2612311754" sldId="256"/>
            <ac:spMk id="7" creationId="{A6B8C0D8-24E4-824F-8FDD-915E8CA66910}"/>
          </ac:spMkLst>
        </pc:spChg>
      </pc:sldChg>
    </pc:docChg>
  </pc:docChgLst>
  <pc:docChgLst>
    <pc:chgData clId="Web-{DFA112D5-E673-0355-5BFD-98FB56758D63}"/>
    <pc:docChg chg="modSld">
      <pc:chgData name="" userId="" providerId="" clId="Web-{DFA112D5-E673-0355-5BFD-98FB56758D63}" dt="2022-03-16T10:11:59.527" v="0" actId="20577"/>
      <pc:docMkLst>
        <pc:docMk/>
      </pc:docMkLst>
      <pc:sldChg chg="modSp">
        <pc:chgData name="" userId="" providerId="" clId="Web-{DFA112D5-E673-0355-5BFD-98FB56758D63}" dt="2022-03-16T10:11:59.527" v="0" actId="20577"/>
        <pc:sldMkLst>
          <pc:docMk/>
          <pc:sldMk cId="2612311754" sldId="256"/>
        </pc:sldMkLst>
        <pc:spChg chg="mod">
          <ac:chgData name="" userId="" providerId="" clId="Web-{DFA112D5-E673-0355-5BFD-98FB56758D63}" dt="2022-03-16T10:11:59.527" v="0" actId="20577"/>
          <ac:spMkLst>
            <pc:docMk/>
            <pc:sldMk cId="2612311754" sldId="256"/>
            <ac:spMk id="7" creationId="{A6B8C0D8-24E4-824F-8FDD-915E8CA6691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F6BD1B-9FB0-4A38-997C-268E9B59A1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D2FF35-071E-49D3-8DCC-F0C966ACC2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8180DB-1941-49B0-B92F-6D9D35D3EC41}" type="datetimeFigureOut">
              <a:rPr lang="en-GB" smtClean="0"/>
              <a:t>01/06/2022</a:t>
            </a:fld>
            <a:endParaRPr lang="en-GB"/>
          </a:p>
        </p:txBody>
      </p:sp>
      <p:sp>
        <p:nvSpPr>
          <p:cNvPr id="4" name="Footer Placeholder 3">
            <a:extLst>
              <a:ext uri="{FF2B5EF4-FFF2-40B4-BE49-F238E27FC236}">
                <a16:creationId xmlns:a16="http://schemas.microsoft.com/office/drawing/2014/main" id="{3993A1F3-BA17-40FF-90ED-F54D85FB7B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36E5649-E8B3-4A80-A5E5-044809240B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9AB2EF-0749-4DC9-AF3D-F8F82454F9FE}" type="slidenum">
              <a:rPr lang="en-GB" smtClean="0"/>
              <a:t>‹#›</a:t>
            </a:fld>
            <a:endParaRPr lang="en-GB"/>
          </a:p>
        </p:txBody>
      </p:sp>
    </p:spTree>
    <p:extLst>
      <p:ext uri="{BB962C8B-B14F-4D97-AF65-F5344CB8AC3E}">
        <p14:creationId xmlns:p14="http://schemas.microsoft.com/office/powerpoint/2010/main" val="3595405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18FE2-284C-BE43-B0CB-BD6AC5067970}"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44C73-4851-4C42-99F7-8D9749E85408}" type="slidenum">
              <a:rPr lang="en-US" smtClean="0"/>
              <a:t>‹#›</a:t>
            </a:fld>
            <a:endParaRPr lang="en-US"/>
          </a:p>
        </p:txBody>
      </p:sp>
    </p:spTree>
    <p:extLst>
      <p:ext uri="{BB962C8B-B14F-4D97-AF65-F5344CB8AC3E}">
        <p14:creationId xmlns:p14="http://schemas.microsoft.com/office/powerpoint/2010/main" val="168009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476FE3C-1D6F-004B-9A04-2566B499D18E}"/>
              </a:ext>
            </a:extLst>
          </p:cNvPr>
          <p:cNvSpPr>
            <a:spLocks noGrp="1"/>
          </p:cNvSpPr>
          <p:nvPr>
            <p:ph type="pic" sz="quarter" idx="13"/>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F6BE4A74-BD3B-734E-A947-D734750E8893}"/>
              </a:ext>
            </a:extLst>
          </p:cNvPr>
          <p:cNvSpPr>
            <a:spLocks noGrp="1"/>
          </p:cNvSpPr>
          <p:nvPr>
            <p:ph type="ctrTitle" hasCustomPrompt="1"/>
          </p:nvPr>
        </p:nvSpPr>
        <p:spPr>
          <a:xfrm>
            <a:off x="1152548" y="3484255"/>
            <a:ext cx="9144000" cy="2387600"/>
          </a:xfrm>
        </p:spPr>
        <p:txBody>
          <a:bodyPr lIns="0" tIns="0" rIns="0" bIns="0" anchor="t" anchorCtr="0">
            <a:noAutofit/>
          </a:bodyPr>
          <a:lstStyle>
            <a:lvl1pPr algn="l">
              <a:lnSpc>
                <a:spcPct val="80000"/>
              </a:lnSpc>
              <a:defRPr sz="9200" spc="-300" baseline="0"/>
            </a:lvl1pPr>
          </a:lstStyle>
          <a:p>
            <a:r>
              <a:rPr lang="en-GB" dirty="0"/>
              <a:t>Presentation </a:t>
            </a:r>
            <a:br>
              <a:rPr lang="en-GB" dirty="0"/>
            </a:br>
            <a:r>
              <a:rPr lang="en-GB" dirty="0"/>
              <a:t>title</a:t>
            </a:r>
            <a:endParaRPr lang="en-US" dirty="0"/>
          </a:p>
        </p:txBody>
      </p:sp>
      <p:cxnSp>
        <p:nvCxnSpPr>
          <p:cNvPr id="8" name="Straight Connector 7">
            <a:extLst>
              <a:ext uri="{FF2B5EF4-FFF2-40B4-BE49-F238E27FC236}">
                <a16:creationId xmlns:a16="http://schemas.microsoft.com/office/drawing/2014/main" id="{14EF3AEA-59D1-DC4D-9E60-83261903BDCB}"/>
              </a:ext>
              <a:ext uri="{C183D7F6-B498-43B3-948B-1728B52AA6E4}">
                <adec:decorative xmlns:adec="http://schemas.microsoft.com/office/drawing/2017/decorative" xmlns="" val="1"/>
              </a:ext>
            </a:extLst>
          </p:cNvPr>
          <p:cNvCxnSpPr>
            <a:cxnSpLocks/>
          </p:cNvCxnSpPr>
          <p:nvPr userDrawn="1"/>
        </p:nvCxnSpPr>
        <p:spPr>
          <a:xfrm>
            <a:off x="1006773" y="757313"/>
            <a:ext cx="0" cy="5325435"/>
          </a:xfrm>
          <a:prstGeom prst="line">
            <a:avLst/>
          </a:prstGeom>
          <a:ln w="508000"/>
        </p:spPr>
        <p:style>
          <a:lnRef idx="1">
            <a:schemeClr val="accent1"/>
          </a:lnRef>
          <a:fillRef idx="0">
            <a:schemeClr val="accent1"/>
          </a:fillRef>
          <a:effectRef idx="0">
            <a:schemeClr val="accent1"/>
          </a:effectRef>
          <a:fontRef idx="minor">
            <a:schemeClr val="tx1"/>
          </a:fontRef>
        </p:style>
      </p:cxnSp>
      <p:pic>
        <p:nvPicPr>
          <p:cNvPr id="13" name="Picture 12" descr="Logo&#10;&#10;Description automatically generated">
            <a:extLst>
              <a:ext uri="{FF2B5EF4-FFF2-40B4-BE49-F238E27FC236}">
                <a16:creationId xmlns:a16="http://schemas.microsoft.com/office/drawing/2014/main" id="{301D62C3-3DD4-1C4C-A83B-AE35D9AACC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44055" y="308392"/>
            <a:ext cx="3420000" cy="1705582"/>
          </a:xfrm>
          <a:prstGeom prst="rect">
            <a:avLst/>
          </a:prstGeom>
        </p:spPr>
      </p:pic>
    </p:spTree>
    <p:extLst>
      <p:ext uri="{BB962C8B-B14F-4D97-AF65-F5344CB8AC3E}">
        <p14:creationId xmlns:p14="http://schemas.microsoft.com/office/powerpoint/2010/main" val="109162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602B24-E18F-DD4D-B511-BFFB8278E1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444055" y="308392"/>
            <a:ext cx="3420000" cy="1705581"/>
          </a:xfrm>
          <a:prstGeom prst="rect">
            <a:avLst/>
          </a:prstGeom>
        </p:spPr>
      </p:pic>
      <p:sp>
        <p:nvSpPr>
          <p:cNvPr id="8" name="Text Placeholder 7">
            <a:extLst>
              <a:ext uri="{FF2B5EF4-FFF2-40B4-BE49-F238E27FC236}">
                <a16:creationId xmlns:a16="http://schemas.microsoft.com/office/drawing/2014/main" id="{83F50F1A-B81A-BE43-B04A-1283AE3D62B3}"/>
              </a:ext>
            </a:extLst>
          </p:cNvPr>
          <p:cNvSpPr>
            <a:spLocks noGrp="1"/>
          </p:cNvSpPr>
          <p:nvPr>
            <p:ph type="body" sz="quarter" idx="13" hasCustomPrompt="1"/>
          </p:nvPr>
        </p:nvSpPr>
        <p:spPr>
          <a:xfrm>
            <a:off x="3368528" y="3624138"/>
            <a:ext cx="7922319" cy="2458610"/>
          </a:xfrm>
        </p:spPr>
        <p:txBody>
          <a:bodyPr>
            <a:noAutofit/>
          </a:bodyPr>
          <a:lstStyle>
            <a:lvl1pPr marL="0" indent="0">
              <a:lnSpc>
                <a:spcPct val="80000"/>
              </a:lnSpc>
              <a:buNone/>
              <a:defRPr sz="9200" b="1" i="0" spc="-300" baseline="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title </a:t>
            </a:r>
            <a:br>
              <a:rPr lang="en-GB" dirty="0"/>
            </a:br>
            <a:r>
              <a:rPr lang="en-GB" dirty="0"/>
              <a:t>in here</a:t>
            </a:r>
          </a:p>
        </p:txBody>
      </p:sp>
      <p:sp>
        <p:nvSpPr>
          <p:cNvPr id="14" name="Text Placeholder 7">
            <a:extLst>
              <a:ext uri="{FF2B5EF4-FFF2-40B4-BE49-F238E27FC236}">
                <a16:creationId xmlns:a16="http://schemas.microsoft.com/office/drawing/2014/main" id="{0773CE32-C93A-7648-8B85-4819463CC44B}"/>
              </a:ext>
            </a:extLst>
          </p:cNvPr>
          <p:cNvSpPr>
            <a:spLocks noGrp="1"/>
          </p:cNvSpPr>
          <p:nvPr>
            <p:ph type="body" sz="quarter" idx="14" hasCustomPrompt="1"/>
          </p:nvPr>
        </p:nvSpPr>
        <p:spPr>
          <a:xfrm>
            <a:off x="758687" y="2338677"/>
            <a:ext cx="2451258" cy="1769497"/>
          </a:xfrm>
        </p:spPr>
        <p:txBody>
          <a:bodyPr>
            <a:noAutofit/>
          </a:bodyPr>
          <a:lstStyle>
            <a:lvl1pPr marL="0" indent="0" algn="r">
              <a:lnSpc>
                <a:spcPct val="80000"/>
              </a:lnSpc>
              <a:buNone/>
              <a:defRPr sz="14000" b="1" i="0" spc="-500" baseline="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01</a:t>
            </a:r>
          </a:p>
        </p:txBody>
      </p:sp>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xmlns="" val="1"/>
              </a:ext>
            </a:extLst>
          </p:cNvPr>
          <p:cNvCxnSpPr>
            <a:cxnSpLocks/>
          </p:cNvCxnSpPr>
          <p:nvPr userDrawn="1"/>
        </p:nvCxnSpPr>
        <p:spPr>
          <a:xfrm>
            <a:off x="3193382" y="757313"/>
            <a:ext cx="0" cy="5325435"/>
          </a:xfrm>
          <a:prstGeom prst="line">
            <a:avLst/>
          </a:prstGeom>
          <a:ln w="508000"/>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45086655-E69E-1D44-BA3D-8C87758BE17A}"/>
              </a:ext>
            </a:extLst>
          </p:cNvPr>
          <p:cNvSpPr>
            <a:spLocks noGrp="1"/>
          </p:cNvSpPr>
          <p:nvPr>
            <p:ph type="ftr" sz="quarter" idx="15"/>
          </p:nvPr>
        </p:nvSpPr>
        <p:spPr/>
        <p:txBody>
          <a:bodyPr/>
          <a:lstStyle/>
          <a:p>
            <a:r>
              <a:rPr lang="en-US" dirty="0">
                <a:solidFill>
                  <a:schemeClr val="bg1"/>
                </a:solidFill>
              </a:rPr>
              <a:t>Presentation title  </a:t>
            </a:r>
            <a:r>
              <a:rPr lang="en-US" dirty="0">
                <a:solidFill>
                  <a:schemeClr val="accent1"/>
                </a:solidFill>
              </a:rPr>
              <a:t>|</a:t>
            </a:r>
            <a:r>
              <a:rPr lang="en-US" dirty="0">
                <a:solidFill>
                  <a:schemeClr val="bg1"/>
                </a:solidFill>
              </a:rPr>
              <a:t>  Section title</a:t>
            </a:r>
          </a:p>
        </p:txBody>
      </p:sp>
      <p:sp>
        <p:nvSpPr>
          <p:cNvPr id="16" name="Slide Number Placeholder 15">
            <a:extLst>
              <a:ext uri="{FF2B5EF4-FFF2-40B4-BE49-F238E27FC236}">
                <a16:creationId xmlns:a16="http://schemas.microsoft.com/office/drawing/2014/main" id="{9416CE5A-F285-A24E-A420-FD0B7DF4DA85}"/>
              </a:ext>
            </a:extLst>
          </p:cNvPr>
          <p:cNvSpPr>
            <a:spLocks noGrp="1"/>
          </p:cNvSpPr>
          <p:nvPr>
            <p:ph type="sldNum" sz="quarter" idx="16"/>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270572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xmlns="" val="1"/>
              </a:ext>
            </a:extLst>
          </p:cNvPr>
          <p:cNvCxnSpPr>
            <a:cxnSpLocks/>
          </p:cNvCxnSpPr>
          <p:nvPr userDrawn="1"/>
        </p:nvCxnSpPr>
        <p:spPr>
          <a:xfrm>
            <a:off x="3378910"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83712" y="757313"/>
            <a:ext cx="2374544" cy="1084739"/>
          </a:xfrm>
          <a:prstGeom prst="rect">
            <a:avLst/>
          </a:prstGeom>
        </p:spPr>
        <p:txBody>
          <a:bodyPr vert="horz" lIns="0" tIns="0" rIns="0" bIns="0" rtlCol="0" anchor="ctr">
            <a:normAutofit/>
          </a:bodyPr>
          <a:lstStyle/>
          <a:p>
            <a:r>
              <a:rPr lang="en-GB" dirty="0"/>
              <a:t>Slide title </a:t>
            </a:r>
            <a:br>
              <a:rPr lang="en-GB" dirty="0"/>
            </a:br>
            <a:r>
              <a:rPr lang="en-GB" dirty="0"/>
              <a:t>in here</a:t>
            </a:r>
            <a:endParaRPr lang="en-US" dirty="0"/>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xmlns=""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3499565" y="1581835"/>
            <a:ext cx="7823200" cy="3911600"/>
          </a:xfrm>
        </p:spPr>
        <p:txBody>
          <a:bodyPr/>
          <a:lstStyle>
            <a:lvl1pPr marL="0" indent="0">
              <a:lnSpc>
                <a:spcPct val="100000"/>
              </a:lnSpc>
              <a:spcBef>
                <a:spcPts val="0"/>
              </a:spcBef>
              <a:buNone/>
              <a:defRPr/>
            </a:lvl1pPr>
            <a:lvl2pPr marL="457200" indent="0">
              <a:buNone/>
              <a:defRPr/>
            </a:lvl2pPr>
          </a:lstStyle>
          <a:p>
            <a:pPr lvl="0"/>
            <a:r>
              <a:rPr lang="en-GB" dirty="0"/>
              <a:t>Intro paragraph here</a:t>
            </a:r>
          </a:p>
        </p:txBody>
      </p:sp>
      <p:sp>
        <p:nvSpPr>
          <p:cNvPr id="17" name="Footer Placeholder 16">
            <a:extLst>
              <a:ext uri="{FF2B5EF4-FFF2-40B4-BE49-F238E27FC236}">
                <a16:creationId xmlns:a16="http://schemas.microsoft.com/office/drawing/2014/main" id="{AFB68969-056A-D341-A1D2-5B956E8708A0}"/>
              </a:ext>
              <a:ext uri="{C183D7F6-B498-43B3-948B-1728B52AA6E4}">
                <adec:decorative xmlns:adec="http://schemas.microsoft.com/office/drawing/2017/decorative" xmlns="" val="1"/>
              </a:ext>
            </a:extLst>
          </p:cNvPr>
          <p:cNvSpPr>
            <a:spLocks noGrp="1"/>
          </p:cNvSpPr>
          <p:nvPr>
            <p:ph type="ftr" sz="quarter" idx="14"/>
          </p:nvPr>
        </p:nvSpPr>
        <p:spPr/>
        <p:txBody>
          <a:bodyPr/>
          <a:lstStyle/>
          <a:p>
            <a:r>
              <a:rPr lang="en-US" dirty="0"/>
              <a:t>Consultant Social Worker </a:t>
            </a:r>
            <a:r>
              <a:rPr lang="en-US" dirty="0">
                <a:solidFill>
                  <a:schemeClr val="accent1"/>
                </a:solidFill>
              </a:rPr>
              <a:t>|</a:t>
            </a:r>
            <a:r>
              <a:rPr lang="en-US" dirty="0"/>
              <a:t>  Section title</a:t>
            </a:r>
          </a:p>
        </p:txBody>
      </p:sp>
      <p:sp>
        <p:nvSpPr>
          <p:cNvPr id="18" name="Slide Number Placeholder 17">
            <a:extLst>
              <a:ext uri="{FF2B5EF4-FFF2-40B4-BE49-F238E27FC236}">
                <a16:creationId xmlns:a16="http://schemas.microsoft.com/office/drawing/2014/main" id="{AB998D06-69F1-9943-A2BB-AC7013D89EBA}"/>
              </a:ext>
              <a:ext uri="{C183D7F6-B498-43B3-948B-1728B52AA6E4}">
                <adec:decorative xmlns:adec="http://schemas.microsoft.com/office/drawing/2017/decorative" xmlns="" val="1"/>
              </a:ext>
            </a:extLst>
          </p:cNvPr>
          <p:cNvSpPr>
            <a:spLocks noGrp="1"/>
          </p:cNvSpPr>
          <p:nvPr>
            <p:ph type="sldNum" sz="quarter" idx="15"/>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425983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Image Slide">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83712" y="757313"/>
            <a:ext cx="2374544" cy="1084739"/>
          </a:xfrm>
          <a:prstGeom prst="rect">
            <a:avLst/>
          </a:prstGeom>
        </p:spPr>
        <p:txBody>
          <a:bodyPr vert="horz" lIns="0" tIns="0" rIns="0" bIns="0" rtlCol="0" anchor="ctr">
            <a:normAutofit/>
          </a:bodyPr>
          <a:lstStyle/>
          <a:p>
            <a:r>
              <a:rPr lang="en-GB" dirty="0"/>
              <a:t>Slide title </a:t>
            </a:r>
            <a:br>
              <a:rPr lang="en-GB" dirty="0"/>
            </a:br>
            <a:r>
              <a:rPr lang="en-GB" dirty="0"/>
              <a:t>in here</a:t>
            </a:r>
            <a:endParaRPr lang="en-US" dirty="0"/>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xmlns=""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758687" y="2650165"/>
            <a:ext cx="5697866" cy="3432583"/>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dirty="0"/>
              <a:t>Intro paragraph here. Please replace this text with actual copy. This is dummy copy and is used to simulate how text will actually look when in place.</a:t>
            </a:r>
          </a:p>
        </p:txBody>
      </p:sp>
      <p:sp>
        <p:nvSpPr>
          <p:cNvPr id="5" name="Picture Placeholder 4">
            <a:extLst>
              <a:ext uri="{FF2B5EF4-FFF2-40B4-BE49-F238E27FC236}">
                <a16:creationId xmlns:a16="http://schemas.microsoft.com/office/drawing/2014/main" id="{8103917C-C4EA-8E45-9EF1-460EAAB02EEE}"/>
              </a:ext>
            </a:extLst>
          </p:cNvPr>
          <p:cNvSpPr>
            <a:spLocks noGrp="1"/>
          </p:cNvSpPr>
          <p:nvPr>
            <p:ph type="pic" sz="quarter" idx="14"/>
          </p:nvPr>
        </p:nvSpPr>
        <p:spPr>
          <a:xfrm>
            <a:off x="7137400" y="1244600"/>
            <a:ext cx="4292600" cy="4290158"/>
          </a:xfrm>
        </p:spPr>
        <p:txBody>
          <a:bodyPr/>
          <a:lstStyle/>
          <a:p>
            <a:endParaRPr lang="en-US"/>
          </a:p>
        </p:txBody>
      </p:sp>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xmlns="" val="1"/>
              </a:ext>
            </a:extLst>
          </p:cNvPr>
          <p:cNvCxnSpPr>
            <a:cxnSpLocks/>
          </p:cNvCxnSpPr>
          <p:nvPr userDrawn="1"/>
        </p:nvCxnSpPr>
        <p:spPr>
          <a:xfrm>
            <a:off x="7138110"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7962B15-5764-0142-A172-9A6CEFCC4F7B}"/>
              </a:ext>
              <a:ext uri="{C183D7F6-B498-43B3-948B-1728B52AA6E4}">
                <adec:decorative xmlns:adec="http://schemas.microsoft.com/office/drawing/2017/decorative" xmlns="" val="1"/>
              </a:ext>
            </a:extLst>
          </p:cNvPr>
          <p:cNvSpPr>
            <a:spLocks noGrp="1"/>
          </p:cNvSpPr>
          <p:nvPr>
            <p:ph type="ftr" sz="quarter" idx="15"/>
          </p:nvPr>
        </p:nvSpPr>
        <p:spPr/>
        <p:txBody>
          <a:bodyPr/>
          <a:lstStyle/>
          <a:p>
            <a:r>
              <a:rPr lang="en-US"/>
              <a:t>Presentation title  </a:t>
            </a:r>
            <a:r>
              <a:rPr lang="en-US">
                <a:solidFill>
                  <a:schemeClr val="accent1"/>
                </a:solidFill>
              </a:rPr>
              <a:t>|</a:t>
            </a:r>
            <a:r>
              <a:rPr lang="en-US"/>
              <a:t>  Section title</a:t>
            </a:r>
            <a:endParaRPr lang="en-US" dirty="0"/>
          </a:p>
        </p:txBody>
      </p:sp>
      <p:sp>
        <p:nvSpPr>
          <p:cNvPr id="7" name="Slide Number Placeholder 6">
            <a:extLst>
              <a:ext uri="{FF2B5EF4-FFF2-40B4-BE49-F238E27FC236}">
                <a16:creationId xmlns:a16="http://schemas.microsoft.com/office/drawing/2014/main" id="{610AE1CD-2A18-1A42-84E3-AF176181F93F}"/>
              </a:ext>
              <a:ext uri="{C183D7F6-B498-43B3-948B-1728B52AA6E4}">
                <adec:decorative xmlns:adec="http://schemas.microsoft.com/office/drawing/2017/decorative" xmlns="" val="1"/>
              </a:ext>
            </a:extLst>
          </p:cNvPr>
          <p:cNvSpPr>
            <a:spLocks noGrp="1"/>
          </p:cNvSpPr>
          <p:nvPr>
            <p:ph type="sldNum" sz="quarter" idx="16"/>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60590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s + Figures Slide">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83712" y="757313"/>
            <a:ext cx="2374544" cy="1084739"/>
          </a:xfrm>
          <a:prstGeom prst="rect">
            <a:avLst/>
          </a:prstGeom>
        </p:spPr>
        <p:txBody>
          <a:bodyPr vert="horz" lIns="0" tIns="0" rIns="0" bIns="0" rtlCol="0" anchor="ctr">
            <a:normAutofit/>
          </a:bodyPr>
          <a:lstStyle/>
          <a:p>
            <a:r>
              <a:rPr lang="en-GB" dirty="0"/>
              <a:t>Slide title </a:t>
            </a:r>
            <a:br>
              <a:rPr lang="en-GB" dirty="0"/>
            </a:br>
            <a:r>
              <a:rPr lang="en-GB" dirty="0"/>
              <a:t>in here</a:t>
            </a:r>
            <a:endParaRPr lang="en-US" dirty="0"/>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xmlns=""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758687" y="2830279"/>
            <a:ext cx="3144235" cy="3252469"/>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dirty="0"/>
              <a:t>Intro paragraph here. Please replace this text with actual copy. This is dummy copy and is used </a:t>
            </a:r>
            <a:br>
              <a:rPr lang="en-GB" dirty="0"/>
            </a:br>
            <a:r>
              <a:rPr lang="en-GB" dirty="0"/>
              <a:t>to simulate how text will actually look when in place.</a:t>
            </a:r>
          </a:p>
        </p:txBody>
      </p:sp>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xmlns="" val="1"/>
              </a:ext>
            </a:extLst>
          </p:cNvPr>
          <p:cNvCxnSpPr>
            <a:cxnSpLocks/>
          </p:cNvCxnSpPr>
          <p:nvPr userDrawn="1"/>
        </p:nvCxnSpPr>
        <p:spPr>
          <a:xfrm>
            <a:off x="5179429"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B8BF6A1-95B7-2A4A-A054-093CED04ACE2}"/>
              </a:ext>
            </a:extLst>
          </p:cNvPr>
          <p:cNvSpPr>
            <a:spLocks noGrp="1"/>
          </p:cNvSpPr>
          <p:nvPr>
            <p:ph type="body" sz="quarter" idx="14" hasCustomPrompt="1"/>
          </p:nvPr>
        </p:nvSpPr>
        <p:spPr>
          <a:xfrm>
            <a:off x="5307283" y="1015419"/>
            <a:ext cx="2242071"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dirty="0"/>
              <a:t>3/4</a:t>
            </a:r>
          </a:p>
        </p:txBody>
      </p:sp>
      <p:sp>
        <p:nvSpPr>
          <p:cNvPr id="13" name="Text Placeholder 15">
            <a:extLst>
              <a:ext uri="{FF2B5EF4-FFF2-40B4-BE49-F238E27FC236}">
                <a16:creationId xmlns:a16="http://schemas.microsoft.com/office/drawing/2014/main" id="{95355025-C09D-B04E-A1C4-22F2C759FCD4}"/>
              </a:ext>
            </a:extLst>
          </p:cNvPr>
          <p:cNvSpPr>
            <a:spLocks noGrp="1"/>
          </p:cNvSpPr>
          <p:nvPr>
            <p:ph type="body" sz="quarter" idx="15" hasCustomPrompt="1"/>
          </p:nvPr>
        </p:nvSpPr>
        <p:spPr>
          <a:xfrm>
            <a:off x="5307285" y="1842053"/>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dirty="0"/>
              <a:t>Statistic explainer </a:t>
            </a:r>
            <a:br>
              <a:rPr lang="en-GB" dirty="0"/>
            </a:br>
            <a:r>
              <a:rPr lang="en-GB" dirty="0"/>
              <a:t>sits here</a:t>
            </a:r>
          </a:p>
        </p:txBody>
      </p:sp>
      <p:sp>
        <p:nvSpPr>
          <p:cNvPr id="14" name="Text Placeholder 5">
            <a:extLst>
              <a:ext uri="{FF2B5EF4-FFF2-40B4-BE49-F238E27FC236}">
                <a16:creationId xmlns:a16="http://schemas.microsoft.com/office/drawing/2014/main" id="{92FD448B-88D1-D841-A3BF-FEB27289AF22}"/>
              </a:ext>
            </a:extLst>
          </p:cNvPr>
          <p:cNvSpPr>
            <a:spLocks noGrp="1"/>
          </p:cNvSpPr>
          <p:nvPr>
            <p:ph type="body" sz="quarter" idx="16" hasCustomPrompt="1"/>
          </p:nvPr>
        </p:nvSpPr>
        <p:spPr>
          <a:xfrm>
            <a:off x="5307283" y="2833068"/>
            <a:ext cx="2242087"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dirty="0"/>
              <a:t>1,234</a:t>
            </a:r>
          </a:p>
        </p:txBody>
      </p:sp>
      <p:sp>
        <p:nvSpPr>
          <p:cNvPr id="17" name="Text Placeholder 15">
            <a:extLst>
              <a:ext uri="{FF2B5EF4-FFF2-40B4-BE49-F238E27FC236}">
                <a16:creationId xmlns:a16="http://schemas.microsoft.com/office/drawing/2014/main" id="{D90B6DAC-582E-3E40-B1CD-1FC7F20BBDD2}"/>
              </a:ext>
            </a:extLst>
          </p:cNvPr>
          <p:cNvSpPr>
            <a:spLocks noGrp="1"/>
          </p:cNvSpPr>
          <p:nvPr>
            <p:ph type="body" sz="quarter" idx="17" hasCustomPrompt="1"/>
          </p:nvPr>
        </p:nvSpPr>
        <p:spPr>
          <a:xfrm>
            <a:off x="5307285" y="3659702"/>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dirty="0"/>
              <a:t>Statistic explainer </a:t>
            </a:r>
            <a:br>
              <a:rPr lang="en-GB" dirty="0"/>
            </a:br>
            <a:r>
              <a:rPr lang="en-GB" dirty="0"/>
              <a:t>sits here</a:t>
            </a:r>
          </a:p>
        </p:txBody>
      </p:sp>
      <p:sp>
        <p:nvSpPr>
          <p:cNvPr id="18" name="Text Placeholder 5">
            <a:extLst>
              <a:ext uri="{FF2B5EF4-FFF2-40B4-BE49-F238E27FC236}">
                <a16:creationId xmlns:a16="http://schemas.microsoft.com/office/drawing/2014/main" id="{BC99789B-1C15-AE46-8345-AB72899A0EC5}"/>
              </a:ext>
            </a:extLst>
          </p:cNvPr>
          <p:cNvSpPr>
            <a:spLocks noGrp="1"/>
          </p:cNvSpPr>
          <p:nvPr>
            <p:ph type="body" sz="quarter" idx="18" hasCustomPrompt="1"/>
          </p:nvPr>
        </p:nvSpPr>
        <p:spPr>
          <a:xfrm>
            <a:off x="5307283" y="4617263"/>
            <a:ext cx="2242079"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dirty="0"/>
              <a:t>£345</a:t>
            </a:r>
          </a:p>
        </p:txBody>
      </p:sp>
      <p:sp>
        <p:nvSpPr>
          <p:cNvPr id="19" name="Text Placeholder 15">
            <a:extLst>
              <a:ext uri="{FF2B5EF4-FFF2-40B4-BE49-F238E27FC236}">
                <a16:creationId xmlns:a16="http://schemas.microsoft.com/office/drawing/2014/main" id="{F886A1A3-6FDE-C042-9478-3CB3F09FA366}"/>
              </a:ext>
            </a:extLst>
          </p:cNvPr>
          <p:cNvSpPr>
            <a:spLocks noGrp="1"/>
          </p:cNvSpPr>
          <p:nvPr>
            <p:ph type="body" sz="quarter" idx="19" hasCustomPrompt="1"/>
          </p:nvPr>
        </p:nvSpPr>
        <p:spPr>
          <a:xfrm>
            <a:off x="5307285" y="5443897"/>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dirty="0"/>
              <a:t>Statistic explainer </a:t>
            </a:r>
            <a:br>
              <a:rPr lang="en-GB" dirty="0"/>
            </a:br>
            <a:r>
              <a:rPr lang="en-GB" dirty="0"/>
              <a:t>sits here</a:t>
            </a:r>
          </a:p>
        </p:txBody>
      </p:sp>
      <p:cxnSp>
        <p:nvCxnSpPr>
          <p:cNvPr id="35" name="Straight Connector 34">
            <a:extLst>
              <a:ext uri="{FF2B5EF4-FFF2-40B4-BE49-F238E27FC236}">
                <a16:creationId xmlns:a16="http://schemas.microsoft.com/office/drawing/2014/main" id="{04E89EE5-6674-1041-A5DB-564872EC1245}"/>
              </a:ext>
              <a:ext uri="{C183D7F6-B498-43B3-948B-1728B52AA6E4}">
                <adec:decorative xmlns:adec="http://schemas.microsoft.com/office/drawing/2017/decorative" xmlns="" val="1"/>
              </a:ext>
            </a:extLst>
          </p:cNvPr>
          <p:cNvCxnSpPr>
            <a:cxnSpLocks/>
          </p:cNvCxnSpPr>
          <p:nvPr userDrawn="1"/>
        </p:nvCxnSpPr>
        <p:spPr>
          <a:xfrm>
            <a:off x="8803575"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Text Placeholder 5">
            <a:extLst>
              <a:ext uri="{FF2B5EF4-FFF2-40B4-BE49-F238E27FC236}">
                <a16:creationId xmlns:a16="http://schemas.microsoft.com/office/drawing/2014/main" id="{5ADB78FA-C4BF-AF4F-8C0B-5B61A3E43ADF}"/>
              </a:ext>
            </a:extLst>
          </p:cNvPr>
          <p:cNvSpPr>
            <a:spLocks noGrp="1"/>
          </p:cNvSpPr>
          <p:nvPr>
            <p:ph type="body" sz="quarter" idx="20" hasCustomPrompt="1"/>
          </p:nvPr>
        </p:nvSpPr>
        <p:spPr>
          <a:xfrm>
            <a:off x="8931429" y="1015419"/>
            <a:ext cx="2242071"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dirty="0"/>
              <a:t>98%</a:t>
            </a:r>
          </a:p>
        </p:txBody>
      </p:sp>
      <p:sp>
        <p:nvSpPr>
          <p:cNvPr id="37" name="Text Placeholder 15">
            <a:extLst>
              <a:ext uri="{FF2B5EF4-FFF2-40B4-BE49-F238E27FC236}">
                <a16:creationId xmlns:a16="http://schemas.microsoft.com/office/drawing/2014/main" id="{E3536B15-AC61-1446-A427-DEF003EB75A3}"/>
              </a:ext>
            </a:extLst>
          </p:cNvPr>
          <p:cNvSpPr>
            <a:spLocks noGrp="1"/>
          </p:cNvSpPr>
          <p:nvPr>
            <p:ph type="body" sz="quarter" idx="21" hasCustomPrompt="1"/>
          </p:nvPr>
        </p:nvSpPr>
        <p:spPr>
          <a:xfrm>
            <a:off x="8931431" y="1842053"/>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dirty="0"/>
              <a:t>Statistic explainer </a:t>
            </a:r>
            <a:br>
              <a:rPr lang="en-GB" dirty="0"/>
            </a:br>
            <a:r>
              <a:rPr lang="en-GB" dirty="0"/>
              <a:t>sits here</a:t>
            </a:r>
          </a:p>
        </p:txBody>
      </p:sp>
      <p:sp>
        <p:nvSpPr>
          <p:cNvPr id="38" name="Text Placeholder 5">
            <a:extLst>
              <a:ext uri="{FF2B5EF4-FFF2-40B4-BE49-F238E27FC236}">
                <a16:creationId xmlns:a16="http://schemas.microsoft.com/office/drawing/2014/main" id="{E3FADD25-73E0-E34D-B836-217D323296DC}"/>
              </a:ext>
            </a:extLst>
          </p:cNvPr>
          <p:cNvSpPr>
            <a:spLocks noGrp="1"/>
          </p:cNvSpPr>
          <p:nvPr>
            <p:ph type="body" sz="quarter" idx="22" hasCustomPrompt="1"/>
          </p:nvPr>
        </p:nvSpPr>
        <p:spPr>
          <a:xfrm>
            <a:off x="8931429" y="2833068"/>
            <a:ext cx="2242087"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dirty="0"/>
              <a:t>120%</a:t>
            </a:r>
          </a:p>
        </p:txBody>
      </p:sp>
      <p:sp>
        <p:nvSpPr>
          <p:cNvPr id="39" name="Text Placeholder 15">
            <a:extLst>
              <a:ext uri="{FF2B5EF4-FFF2-40B4-BE49-F238E27FC236}">
                <a16:creationId xmlns:a16="http://schemas.microsoft.com/office/drawing/2014/main" id="{3238F71B-31E2-F84A-9BD7-97C0DC1827ED}"/>
              </a:ext>
            </a:extLst>
          </p:cNvPr>
          <p:cNvSpPr>
            <a:spLocks noGrp="1"/>
          </p:cNvSpPr>
          <p:nvPr>
            <p:ph type="body" sz="quarter" idx="23" hasCustomPrompt="1"/>
          </p:nvPr>
        </p:nvSpPr>
        <p:spPr>
          <a:xfrm>
            <a:off x="8931431" y="3659702"/>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dirty="0"/>
              <a:t>Statistic explainer </a:t>
            </a:r>
            <a:br>
              <a:rPr lang="en-GB" dirty="0"/>
            </a:br>
            <a:r>
              <a:rPr lang="en-GB" dirty="0"/>
              <a:t>sits here</a:t>
            </a:r>
          </a:p>
        </p:txBody>
      </p:sp>
      <p:sp>
        <p:nvSpPr>
          <p:cNvPr id="40" name="Text Placeholder 5">
            <a:extLst>
              <a:ext uri="{FF2B5EF4-FFF2-40B4-BE49-F238E27FC236}">
                <a16:creationId xmlns:a16="http://schemas.microsoft.com/office/drawing/2014/main" id="{4716C9F2-9C98-8541-B399-5CDA70927665}"/>
              </a:ext>
            </a:extLst>
          </p:cNvPr>
          <p:cNvSpPr>
            <a:spLocks noGrp="1"/>
          </p:cNvSpPr>
          <p:nvPr>
            <p:ph type="body" sz="quarter" idx="24" hasCustomPrompt="1"/>
          </p:nvPr>
        </p:nvSpPr>
        <p:spPr>
          <a:xfrm>
            <a:off x="8931429" y="4617263"/>
            <a:ext cx="2242079"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dirty="0"/>
              <a:t>32k</a:t>
            </a:r>
          </a:p>
        </p:txBody>
      </p:sp>
      <p:sp>
        <p:nvSpPr>
          <p:cNvPr id="41" name="Text Placeholder 15">
            <a:extLst>
              <a:ext uri="{FF2B5EF4-FFF2-40B4-BE49-F238E27FC236}">
                <a16:creationId xmlns:a16="http://schemas.microsoft.com/office/drawing/2014/main" id="{23879E75-820E-F448-9075-30719A144A76}"/>
              </a:ext>
            </a:extLst>
          </p:cNvPr>
          <p:cNvSpPr>
            <a:spLocks noGrp="1"/>
          </p:cNvSpPr>
          <p:nvPr>
            <p:ph type="body" sz="quarter" idx="25" hasCustomPrompt="1"/>
          </p:nvPr>
        </p:nvSpPr>
        <p:spPr>
          <a:xfrm>
            <a:off x="8931431" y="5443897"/>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dirty="0"/>
              <a:t>Statistic explainer </a:t>
            </a:r>
            <a:br>
              <a:rPr lang="en-GB" dirty="0"/>
            </a:br>
            <a:r>
              <a:rPr lang="en-GB" dirty="0"/>
              <a:t>sits here</a:t>
            </a:r>
          </a:p>
        </p:txBody>
      </p:sp>
      <p:pic>
        <p:nvPicPr>
          <p:cNvPr id="8" name="Picture 7" descr="Icon&#10;&#10;Description automatically generated">
            <a:extLst>
              <a:ext uri="{FF2B5EF4-FFF2-40B4-BE49-F238E27FC236}">
                <a16:creationId xmlns:a16="http://schemas.microsoft.com/office/drawing/2014/main" id="{5AE479BA-55D1-BB4F-B337-CC0346B861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4982" y="968926"/>
            <a:ext cx="698500" cy="723900"/>
          </a:xfrm>
          <a:prstGeom prst="rect">
            <a:avLst/>
          </a:prstGeom>
        </p:spPr>
      </p:pic>
      <p:pic>
        <p:nvPicPr>
          <p:cNvPr id="43" name="Picture 42" descr="Icon&#10;&#10;Description automatically generated">
            <a:extLst>
              <a:ext uri="{FF2B5EF4-FFF2-40B4-BE49-F238E27FC236}">
                <a16:creationId xmlns:a16="http://schemas.microsoft.com/office/drawing/2014/main" id="{0DE7F6FD-77B0-3D49-9218-7A07B06374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9603" y="2823861"/>
            <a:ext cx="762000" cy="749300"/>
          </a:xfrm>
          <a:prstGeom prst="rect">
            <a:avLst/>
          </a:prstGeom>
        </p:spPr>
      </p:pic>
      <p:pic>
        <p:nvPicPr>
          <p:cNvPr id="45" name="Picture 44" descr="Icon&#10;&#10;Description automatically generated">
            <a:extLst>
              <a:ext uri="{FF2B5EF4-FFF2-40B4-BE49-F238E27FC236}">
                <a16:creationId xmlns:a16="http://schemas.microsoft.com/office/drawing/2014/main" id="{9F150DF6-C420-C642-8BAC-6001413138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11879" y="2871734"/>
            <a:ext cx="685800" cy="749300"/>
          </a:xfrm>
          <a:prstGeom prst="rect">
            <a:avLst/>
          </a:prstGeom>
        </p:spPr>
      </p:pic>
      <p:pic>
        <p:nvPicPr>
          <p:cNvPr id="47" name="Picture 46" descr="Icon&#10;&#10;Description automatically generated">
            <a:extLst>
              <a:ext uri="{FF2B5EF4-FFF2-40B4-BE49-F238E27FC236}">
                <a16:creationId xmlns:a16="http://schemas.microsoft.com/office/drawing/2014/main" id="{2DEDACCE-9135-DF4E-AD8D-EB02AAC9126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72153" y="4594962"/>
            <a:ext cx="596900" cy="736600"/>
          </a:xfrm>
          <a:prstGeom prst="rect">
            <a:avLst/>
          </a:prstGeom>
        </p:spPr>
      </p:pic>
      <p:pic>
        <p:nvPicPr>
          <p:cNvPr id="49" name="Picture 48" descr="Icon&#10;&#10;Description automatically generated">
            <a:extLst>
              <a:ext uri="{FF2B5EF4-FFF2-40B4-BE49-F238E27FC236}">
                <a16:creationId xmlns:a16="http://schemas.microsoft.com/office/drawing/2014/main" id="{CDE5756A-CDA3-494D-A8F2-D770DC12AB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88762" y="993117"/>
            <a:ext cx="749300" cy="749300"/>
          </a:xfrm>
          <a:prstGeom prst="rect">
            <a:avLst/>
          </a:prstGeom>
        </p:spPr>
      </p:pic>
      <p:pic>
        <p:nvPicPr>
          <p:cNvPr id="51" name="Picture 50" descr="Icon&#10;&#10;Description automatically generated">
            <a:extLst>
              <a:ext uri="{FF2B5EF4-FFF2-40B4-BE49-F238E27FC236}">
                <a16:creationId xmlns:a16="http://schemas.microsoft.com/office/drawing/2014/main" id="{0CC7ED24-990A-1A48-A7E6-E0D13DDB3BC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279156" y="4594962"/>
            <a:ext cx="762000" cy="762000"/>
          </a:xfrm>
          <a:prstGeom prst="rect">
            <a:avLst/>
          </a:prstGeom>
        </p:spPr>
      </p:pic>
      <p:sp>
        <p:nvSpPr>
          <p:cNvPr id="52" name="Footer Placeholder 51">
            <a:extLst>
              <a:ext uri="{FF2B5EF4-FFF2-40B4-BE49-F238E27FC236}">
                <a16:creationId xmlns:a16="http://schemas.microsoft.com/office/drawing/2014/main" id="{A4552578-482F-1841-AAEC-6CDBAA82CD82}"/>
              </a:ext>
            </a:extLst>
          </p:cNvPr>
          <p:cNvSpPr>
            <a:spLocks noGrp="1"/>
          </p:cNvSpPr>
          <p:nvPr>
            <p:ph type="ftr" sz="quarter" idx="26"/>
          </p:nvPr>
        </p:nvSpPr>
        <p:spPr/>
        <p:txBody>
          <a:bodyPr/>
          <a:lstStyle/>
          <a:p>
            <a:r>
              <a:rPr lang="en-US"/>
              <a:t>Presentation title  </a:t>
            </a:r>
            <a:r>
              <a:rPr lang="en-US">
                <a:solidFill>
                  <a:schemeClr val="accent1"/>
                </a:solidFill>
              </a:rPr>
              <a:t>|</a:t>
            </a:r>
            <a:r>
              <a:rPr lang="en-US"/>
              <a:t>  Section title</a:t>
            </a:r>
            <a:endParaRPr lang="en-US" dirty="0"/>
          </a:p>
        </p:txBody>
      </p:sp>
      <p:sp>
        <p:nvSpPr>
          <p:cNvPr id="53" name="Slide Number Placeholder 52">
            <a:extLst>
              <a:ext uri="{FF2B5EF4-FFF2-40B4-BE49-F238E27FC236}">
                <a16:creationId xmlns:a16="http://schemas.microsoft.com/office/drawing/2014/main" id="{90F753FA-5EF6-8747-8C77-778C1E5FB12E}"/>
              </a:ext>
              <a:ext uri="{C183D7F6-B498-43B3-948B-1728B52AA6E4}">
                <adec:decorative xmlns:adec="http://schemas.microsoft.com/office/drawing/2017/decorative" xmlns="" val="1"/>
              </a:ext>
            </a:extLst>
          </p:cNvPr>
          <p:cNvSpPr>
            <a:spLocks noGrp="1"/>
          </p:cNvSpPr>
          <p:nvPr>
            <p:ph type="sldNum" sz="quarter" idx="27"/>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72471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s + Tables Slide">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83712" y="757313"/>
            <a:ext cx="2374544" cy="1084739"/>
          </a:xfrm>
          <a:prstGeom prst="rect">
            <a:avLst/>
          </a:prstGeom>
        </p:spPr>
        <p:txBody>
          <a:bodyPr vert="horz" lIns="0" tIns="0" rIns="0" bIns="0" rtlCol="0" anchor="ctr">
            <a:normAutofit/>
          </a:bodyPr>
          <a:lstStyle/>
          <a:p>
            <a:r>
              <a:rPr lang="en-GB" dirty="0"/>
              <a:t>Slide title </a:t>
            </a:r>
            <a:br>
              <a:rPr lang="en-GB" dirty="0"/>
            </a:br>
            <a:r>
              <a:rPr lang="en-GB" dirty="0"/>
              <a:t>in here</a:t>
            </a:r>
            <a:endParaRPr lang="en-US" dirty="0"/>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xmlns=""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4390202" y="943058"/>
            <a:ext cx="6002729" cy="1084739"/>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dirty="0"/>
              <a:t>Intro paragraph here. Please replace this text with actual copy. This is dummy copy and is used to simulate how text will actually look when in place.</a:t>
            </a:r>
          </a:p>
        </p:txBody>
      </p:sp>
      <p:cxnSp>
        <p:nvCxnSpPr>
          <p:cNvPr id="11" name="Straight Connector 10">
            <a:extLst>
              <a:ext uri="{FF2B5EF4-FFF2-40B4-BE49-F238E27FC236}">
                <a16:creationId xmlns:a16="http://schemas.microsoft.com/office/drawing/2014/main" id="{FACB5226-FD70-764C-9F7B-EDA714968DA1}"/>
              </a:ext>
            </a:extLst>
          </p:cNvPr>
          <p:cNvCxnSpPr>
            <a:cxnSpLocks/>
          </p:cNvCxnSpPr>
          <p:nvPr userDrawn="1"/>
        </p:nvCxnSpPr>
        <p:spPr>
          <a:xfrm>
            <a:off x="4287332" y="2531327"/>
            <a:ext cx="0" cy="355142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 Placeholder 15">
            <a:extLst>
              <a:ext uri="{FF2B5EF4-FFF2-40B4-BE49-F238E27FC236}">
                <a16:creationId xmlns:a16="http://schemas.microsoft.com/office/drawing/2014/main" id="{95BE7A7E-5F5A-D34C-A1B1-1E3517228190}"/>
              </a:ext>
            </a:extLst>
          </p:cNvPr>
          <p:cNvSpPr>
            <a:spLocks noGrp="1"/>
          </p:cNvSpPr>
          <p:nvPr>
            <p:ph type="body" sz="quarter" idx="14" hasCustomPrompt="1"/>
          </p:nvPr>
        </p:nvSpPr>
        <p:spPr>
          <a:xfrm>
            <a:off x="4390203" y="2537685"/>
            <a:ext cx="1977144" cy="216669"/>
          </a:xfrm>
        </p:spPr>
        <p:txBody>
          <a:bodyPr>
            <a:normAutofit/>
          </a:bodyPr>
          <a:lstStyle>
            <a:lvl1pPr marL="0" indent="0">
              <a:lnSpc>
                <a:spcPct val="110000"/>
              </a:lnSpc>
              <a:spcBef>
                <a:spcPts val="0"/>
              </a:spcBef>
              <a:buClr>
                <a:schemeClr val="accent1"/>
              </a:buClr>
              <a:buFont typeface="Arial" panose="020B0604020202020204" pitchFamily="34" charset="0"/>
              <a:buNone/>
              <a:defRPr sz="1200" b="1" i="0">
                <a:latin typeface="Arial Black" panose="020B0604020202020204" pitchFamily="34" charset="0"/>
                <a:cs typeface="Arial Black" panose="020B0604020202020204" pitchFamily="34" charset="0"/>
              </a:defRPr>
            </a:lvl1pPr>
            <a:lvl2pPr marL="457200" indent="0">
              <a:buNone/>
              <a:defRPr/>
            </a:lvl2pPr>
          </a:lstStyle>
          <a:p>
            <a:pPr lvl="0"/>
            <a:r>
              <a:rPr lang="en-GB" dirty="0"/>
              <a:t>Graph title sits here</a:t>
            </a:r>
          </a:p>
        </p:txBody>
      </p:sp>
      <p:sp>
        <p:nvSpPr>
          <p:cNvPr id="32" name="Text Placeholder 15">
            <a:extLst>
              <a:ext uri="{FF2B5EF4-FFF2-40B4-BE49-F238E27FC236}">
                <a16:creationId xmlns:a16="http://schemas.microsoft.com/office/drawing/2014/main" id="{40418E6B-C6AB-B748-823B-BB1876158372}"/>
              </a:ext>
            </a:extLst>
          </p:cNvPr>
          <p:cNvSpPr>
            <a:spLocks noGrp="1"/>
          </p:cNvSpPr>
          <p:nvPr>
            <p:ph type="body" sz="quarter" idx="15" hasCustomPrompt="1"/>
          </p:nvPr>
        </p:nvSpPr>
        <p:spPr>
          <a:xfrm>
            <a:off x="777208" y="2537685"/>
            <a:ext cx="1977144" cy="216669"/>
          </a:xfrm>
        </p:spPr>
        <p:txBody>
          <a:bodyPr>
            <a:normAutofit/>
          </a:bodyPr>
          <a:lstStyle>
            <a:lvl1pPr marL="0" indent="0">
              <a:lnSpc>
                <a:spcPct val="110000"/>
              </a:lnSpc>
              <a:spcBef>
                <a:spcPts val="0"/>
              </a:spcBef>
              <a:buClr>
                <a:schemeClr val="accent1"/>
              </a:buClr>
              <a:buFont typeface="Arial" panose="020B0604020202020204" pitchFamily="34" charset="0"/>
              <a:buNone/>
              <a:defRPr sz="1200" b="1" i="0">
                <a:latin typeface="Arial Black" panose="020B0604020202020204" pitchFamily="34" charset="0"/>
                <a:cs typeface="Arial Black" panose="020B0604020202020204" pitchFamily="34" charset="0"/>
              </a:defRPr>
            </a:lvl1pPr>
            <a:lvl2pPr marL="457200" indent="0">
              <a:buNone/>
              <a:defRPr/>
            </a:lvl2pPr>
          </a:lstStyle>
          <a:p>
            <a:pPr lvl="0"/>
            <a:r>
              <a:rPr lang="en-GB" dirty="0"/>
              <a:t>Graph title sits here</a:t>
            </a:r>
          </a:p>
        </p:txBody>
      </p:sp>
      <p:cxnSp>
        <p:nvCxnSpPr>
          <p:cNvPr id="33" name="Straight Connector 32">
            <a:extLst>
              <a:ext uri="{FF2B5EF4-FFF2-40B4-BE49-F238E27FC236}">
                <a16:creationId xmlns:a16="http://schemas.microsoft.com/office/drawing/2014/main" id="{927677F4-1A77-5C45-B948-A83316A8EF98}"/>
              </a:ext>
            </a:extLst>
          </p:cNvPr>
          <p:cNvCxnSpPr>
            <a:cxnSpLocks/>
          </p:cNvCxnSpPr>
          <p:nvPr userDrawn="1"/>
        </p:nvCxnSpPr>
        <p:spPr>
          <a:xfrm>
            <a:off x="7900327" y="2531327"/>
            <a:ext cx="0" cy="355142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Text Placeholder 15">
            <a:extLst>
              <a:ext uri="{FF2B5EF4-FFF2-40B4-BE49-F238E27FC236}">
                <a16:creationId xmlns:a16="http://schemas.microsoft.com/office/drawing/2014/main" id="{851E91D0-B582-BB41-9152-13DCBA705988}"/>
              </a:ext>
            </a:extLst>
          </p:cNvPr>
          <p:cNvSpPr>
            <a:spLocks noGrp="1"/>
          </p:cNvSpPr>
          <p:nvPr>
            <p:ph type="body" sz="quarter" idx="16" hasCustomPrompt="1"/>
          </p:nvPr>
        </p:nvSpPr>
        <p:spPr>
          <a:xfrm>
            <a:off x="8003198" y="2537685"/>
            <a:ext cx="1977144" cy="216669"/>
          </a:xfrm>
        </p:spPr>
        <p:txBody>
          <a:bodyPr>
            <a:normAutofit/>
          </a:bodyPr>
          <a:lstStyle>
            <a:lvl1pPr marL="0" indent="0">
              <a:lnSpc>
                <a:spcPct val="110000"/>
              </a:lnSpc>
              <a:spcBef>
                <a:spcPts val="0"/>
              </a:spcBef>
              <a:buClr>
                <a:schemeClr val="accent1"/>
              </a:buClr>
              <a:buFont typeface="Arial" panose="020B0604020202020204" pitchFamily="34" charset="0"/>
              <a:buNone/>
              <a:defRPr sz="1200" b="1" i="0">
                <a:latin typeface="Arial Black" panose="020B0604020202020204" pitchFamily="34" charset="0"/>
                <a:cs typeface="Arial Black" panose="020B0604020202020204" pitchFamily="34" charset="0"/>
              </a:defRPr>
            </a:lvl1pPr>
            <a:lvl2pPr marL="457200" indent="0">
              <a:buNone/>
              <a:defRPr/>
            </a:lvl2pPr>
          </a:lstStyle>
          <a:p>
            <a:pPr lvl="0"/>
            <a:r>
              <a:rPr lang="en-GB" dirty="0"/>
              <a:t>Graph title sits here</a:t>
            </a:r>
          </a:p>
        </p:txBody>
      </p:sp>
      <p:pic>
        <p:nvPicPr>
          <p:cNvPr id="7" name="Picture 6" descr="Chart, sunburst chart&#10;&#10;Description automatically generated">
            <a:extLst>
              <a:ext uri="{FF2B5EF4-FFF2-40B4-BE49-F238E27FC236}">
                <a16:creationId xmlns:a16="http://schemas.microsoft.com/office/drawing/2014/main" id="{363ECBE2-0443-A643-86E0-8EAADA8CB9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06936" y="3407869"/>
            <a:ext cx="2164080" cy="2164080"/>
          </a:xfrm>
          <a:prstGeom prst="rect">
            <a:avLst/>
          </a:prstGeom>
        </p:spPr>
      </p:pic>
      <p:pic>
        <p:nvPicPr>
          <p:cNvPr id="21" name="Picture 20" descr="Bar chart&#10;&#10;Description automatically generated">
            <a:extLst>
              <a:ext uri="{FF2B5EF4-FFF2-40B4-BE49-F238E27FC236}">
                <a16:creationId xmlns:a16="http://schemas.microsoft.com/office/drawing/2014/main" id="{76438318-8C3E-C44F-997D-13D71387B3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2480" y="3403482"/>
            <a:ext cx="2987040" cy="2209800"/>
          </a:xfrm>
          <a:prstGeom prst="rect">
            <a:avLst/>
          </a:prstGeom>
        </p:spPr>
      </p:pic>
      <p:pic>
        <p:nvPicPr>
          <p:cNvPr id="42" name="Picture 41" descr="Chart, sunburst chart&#10;&#10;Description automatically generated">
            <a:extLst>
              <a:ext uri="{FF2B5EF4-FFF2-40B4-BE49-F238E27FC236}">
                <a16:creationId xmlns:a16="http://schemas.microsoft.com/office/drawing/2014/main" id="{99F1B30A-90CA-2A44-B337-7DB63E817F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4467" y="3407869"/>
            <a:ext cx="2164080" cy="2164080"/>
          </a:xfrm>
          <a:prstGeom prst="rect">
            <a:avLst/>
          </a:prstGeom>
        </p:spPr>
      </p:pic>
      <p:sp>
        <p:nvSpPr>
          <p:cNvPr id="22" name="Footer Placeholder 21">
            <a:extLst>
              <a:ext uri="{FF2B5EF4-FFF2-40B4-BE49-F238E27FC236}">
                <a16:creationId xmlns:a16="http://schemas.microsoft.com/office/drawing/2014/main" id="{291F1BA2-D85A-4A4A-AA8A-85D2CD1023C3}"/>
              </a:ext>
              <a:ext uri="{C183D7F6-B498-43B3-948B-1728B52AA6E4}">
                <adec:decorative xmlns:adec="http://schemas.microsoft.com/office/drawing/2017/decorative" xmlns="" val="1"/>
              </a:ext>
            </a:extLst>
          </p:cNvPr>
          <p:cNvSpPr>
            <a:spLocks noGrp="1"/>
          </p:cNvSpPr>
          <p:nvPr>
            <p:ph type="ftr" sz="quarter" idx="17"/>
          </p:nvPr>
        </p:nvSpPr>
        <p:spPr/>
        <p:txBody>
          <a:bodyPr/>
          <a:lstStyle/>
          <a:p>
            <a:r>
              <a:rPr lang="en-US"/>
              <a:t>Presentation title  </a:t>
            </a:r>
            <a:r>
              <a:rPr lang="en-US">
                <a:solidFill>
                  <a:schemeClr val="accent1"/>
                </a:solidFill>
              </a:rPr>
              <a:t>|</a:t>
            </a:r>
            <a:r>
              <a:rPr lang="en-US"/>
              <a:t>  Section title</a:t>
            </a:r>
            <a:endParaRPr lang="en-US" dirty="0"/>
          </a:p>
        </p:txBody>
      </p:sp>
      <p:sp>
        <p:nvSpPr>
          <p:cNvPr id="23" name="Slide Number Placeholder 22">
            <a:extLst>
              <a:ext uri="{FF2B5EF4-FFF2-40B4-BE49-F238E27FC236}">
                <a16:creationId xmlns:a16="http://schemas.microsoft.com/office/drawing/2014/main" id="{1929DC5B-6CFC-034F-895C-2C5DD7C2A007}"/>
              </a:ext>
              <a:ext uri="{C183D7F6-B498-43B3-948B-1728B52AA6E4}">
                <adec:decorative xmlns:adec="http://schemas.microsoft.com/office/drawing/2017/decorative" xmlns="" val="1"/>
              </a:ext>
            </a:extLst>
          </p:cNvPr>
          <p:cNvSpPr>
            <a:spLocks noGrp="1"/>
          </p:cNvSpPr>
          <p:nvPr>
            <p:ph type="sldNum" sz="quarter" idx="18"/>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220620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3542708" y="3853527"/>
            <a:ext cx="7653089" cy="2229221"/>
          </a:xfrm>
        </p:spPr>
        <p:txBody>
          <a:bodyPr>
            <a:noAutofit/>
          </a:bodyPr>
          <a:lstStyle>
            <a:lvl1pPr marL="0" indent="0">
              <a:lnSpc>
                <a:spcPct val="90000"/>
              </a:lnSpc>
              <a:spcBef>
                <a:spcPts val="0"/>
              </a:spcBef>
              <a:buClr>
                <a:schemeClr val="accent1"/>
              </a:buClr>
              <a:buFont typeface="Arial" panose="020B0604020202020204" pitchFamily="34" charset="0"/>
              <a:buNone/>
              <a:defRPr sz="3200" b="1" i="0" spc="-100" baseline="0">
                <a:solidFill>
                  <a:schemeClr val="bg1"/>
                </a:solidFill>
                <a:latin typeface="Arial Black" panose="020B0604020202020204" pitchFamily="34" charset="0"/>
                <a:cs typeface="Arial Black" panose="020B0604020202020204" pitchFamily="34" charset="0"/>
              </a:defRPr>
            </a:lvl1pPr>
            <a:lvl2pPr marL="457200" indent="0">
              <a:buNone/>
              <a:defRPr/>
            </a:lvl2pPr>
          </a:lstStyle>
          <a:p>
            <a:pPr lvl="0"/>
            <a:r>
              <a:rPr lang="en-GB" dirty="0"/>
              <a:t>Quotation here. Please replace </a:t>
            </a:r>
            <a:br>
              <a:rPr lang="en-GB" dirty="0"/>
            </a:br>
            <a:r>
              <a:rPr lang="en-GB" dirty="0"/>
              <a:t>this text with actual copy. </a:t>
            </a:r>
            <a:br>
              <a:rPr lang="en-GB" dirty="0"/>
            </a:br>
            <a:r>
              <a:rPr lang="en-GB" dirty="0"/>
              <a:t>This is dummy copy and is used </a:t>
            </a:r>
            <a:br>
              <a:rPr lang="en-GB" dirty="0"/>
            </a:br>
            <a:r>
              <a:rPr lang="en-GB" dirty="0"/>
              <a:t>to simulate how text will actually look when in place.</a:t>
            </a:r>
          </a:p>
        </p:txBody>
      </p:sp>
      <p:cxnSp>
        <p:nvCxnSpPr>
          <p:cNvPr id="17" name="Straight Connector 16">
            <a:extLst>
              <a:ext uri="{FF2B5EF4-FFF2-40B4-BE49-F238E27FC236}">
                <a16:creationId xmlns:a16="http://schemas.microsoft.com/office/drawing/2014/main" id="{902B5738-D567-364B-9892-4BE69AF3D359}"/>
              </a:ext>
            </a:extLst>
          </p:cNvPr>
          <p:cNvCxnSpPr>
            <a:cxnSpLocks/>
          </p:cNvCxnSpPr>
          <p:nvPr userDrawn="1"/>
        </p:nvCxnSpPr>
        <p:spPr>
          <a:xfrm>
            <a:off x="3382953" y="757313"/>
            <a:ext cx="0" cy="5325435"/>
          </a:xfrm>
          <a:prstGeom prst="line">
            <a:avLst/>
          </a:prstGeom>
          <a:ln w="381000"/>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1E9D578-F85A-6A4E-9C1D-C2B52CD4B8B3}"/>
              </a:ext>
            </a:extLst>
          </p:cNvPr>
          <p:cNvSpPr>
            <a:spLocks noGrp="1"/>
          </p:cNvSpPr>
          <p:nvPr>
            <p:ph type="body" sz="quarter" idx="14" hasCustomPrompt="1"/>
          </p:nvPr>
        </p:nvSpPr>
        <p:spPr>
          <a:xfrm>
            <a:off x="991863" y="2308420"/>
            <a:ext cx="1919288" cy="222907"/>
          </a:xfrm>
        </p:spPr>
        <p:txBody>
          <a:bodyPr>
            <a:normAutofit/>
          </a:bodyPr>
          <a:lstStyle>
            <a:lvl1pPr marL="0" indent="0" algn="r">
              <a:buNone/>
              <a:defRPr sz="1400" b="1" i="0">
                <a:latin typeface="Arial Black" panose="020B0604020202020204" pitchFamily="34" charset="0"/>
                <a:cs typeface="Arial Black" panose="020B0604020202020204" pitchFamily="34" charset="0"/>
              </a:defRPr>
            </a:lvl1pPr>
          </a:lstStyle>
          <a:p>
            <a:pPr lvl="0"/>
            <a:r>
              <a:rPr lang="en-US" dirty="0"/>
              <a:t>Name Surname</a:t>
            </a:r>
          </a:p>
        </p:txBody>
      </p:sp>
      <p:sp>
        <p:nvSpPr>
          <p:cNvPr id="20" name="Text Placeholder 4">
            <a:extLst>
              <a:ext uri="{FF2B5EF4-FFF2-40B4-BE49-F238E27FC236}">
                <a16:creationId xmlns:a16="http://schemas.microsoft.com/office/drawing/2014/main" id="{9BCD7B7D-9251-6543-BA4E-B661321E3650}"/>
              </a:ext>
            </a:extLst>
          </p:cNvPr>
          <p:cNvSpPr>
            <a:spLocks noGrp="1"/>
          </p:cNvSpPr>
          <p:nvPr>
            <p:ph type="body" sz="quarter" idx="15" hasCustomPrompt="1"/>
          </p:nvPr>
        </p:nvSpPr>
        <p:spPr>
          <a:xfrm>
            <a:off x="991863" y="2587201"/>
            <a:ext cx="1919288" cy="222907"/>
          </a:xfrm>
        </p:spPr>
        <p:txBody>
          <a:bodyPr>
            <a:normAutofit/>
          </a:bodyPr>
          <a:lstStyle>
            <a:lvl1pPr marL="0" indent="0" algn="r">
              <a:buNone/>
              <a:defRPr sz="1400" b="0" i="0">
                <a:latin typeface="Arial" panose="020B0604020202020204" pitchFamily="34" charset="0"/>
                <a:cs typeface="Arial" panose="020B0604020202020204" pitchFamily="34" charset="0"/>
              </a:defRPr>
            </a:lvl1pPr>
          </a:lstStyle>
          <a:p>
            <a:pPr lvl="0"/>
            <a:r>
              <a:rPr lang="en-US" dirty="0"/>
              <a:t>Position, Company</a:t>
            </a:r>
          </a:p>
        </p:txBody>
      </p:sp>
      <p:pic>
        <p:nvPicPr>
          <p:cNvPr id="8" name="Picture 7">
            <a:extLst>
              <a:ext uri="{FF2B5EF4-FFF2-40B4-BE49-F238E27FC236}">
                <a16:creationId xmlns:a16="http://schemas.microsoft.com/office/drawing/2014/main" id="{8ECE62A1-EBC1-E440-8624-BEB1AC872532}"/>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6223" y="1136752"/>
            <a:ext cx="1358900" cy="901700"/>
          </a:xfrm>
          <a:prstGeom prst="rect">
            <a:avLst/>
          </a:prstGeom>
        </p:spPr>
      </p:pic>
      <p:sp>
        <p:nvSpPr>
          <p:cNvPr id="14" name="Picture Placeholder 13">
            <a:extLst>
              <a:ext uri="{FF2B5EF4-FFF2-40B4-BE49-F238E27FC236}">
                <a16:creationId xmlns:a16="http://schemas.microsoft.com/office/drawing/2014/main" id="{6DF4B00E-F343-B64F-AA64-B0428503C928}"/>
              </a:ext>
            </a:extLst>
          </p:cNvPr>
          <p:cNvSpPr>
            <a:spLocks noGrp="1"/>
          </p:cNvSpPr>
          <p:nvPr>
            <p:ph type="pic" sz="quarter" idx="16"/>
          </p:nvPr>
        </p:nvSpPr>
        <p:spPr>
          <a:xfrm>
            <a:off x="3575051" y="1132114"/>
            <a:ext cx="2414587" cy="2425474"/>
          </a:xfrm>
        </p:spPr>
        <p:txBody>
          <a:bodyPr/>
          <a:lstStyle/>
          <a:p>
            <a:endParaRPr lang="en-US"/>
          </a:p>
        </p:txBody>
      </p:sp>
      <p:sp>
        <p:nvSpPr>
          <p:cNvPr id="18" name="Footer Placeholder 17">
            <a:extLst>
              <a:ext uri="{FF2B5EF4-FFF2-40B4-BE49-F238E27FC236}">
                <a16:creationId xmlns:a16="http://schemas.microsoft.com/office/drawing/2014/main" id="{05F50E89-B255-974D-97CC-6A81C610E034}"/>
              </a:ext>
              <a:ext uri="{C183D7F6-B498-43B3-948B-1728B52AA6E4}">
                <adec:decorative xmlns:adec="http://schemas.microsoft.com/office/drawing/2017/decorative" xmlns="" val="1"/>
              </a:ext>
            </a:extLst>
          </p:cNvPr>
          <p:cNvSpPr>
            <a:spLocks noGrp="1"/>
          </p:cNvSpPr>
          <p:nvPr>
            <p:ph type="ftr" sz="quarter" idx="17"/>
          </p:nvPr>
        </p:nvSpPr>
        <p:spPr/>
        <p:txBody>
          <a:bodyPr/>
          <a:lstStyle/>
          <a:p>
            <a:r>
              <a:rPr lang="en-US"/>
              <a:t>Presentation title  </a:t>
            </a:r>
            <a:r>
              <a:rPr lang="en-US">
                <a:solidFill>
                  <a:schemeClr val="accent1"/>
                </a:solidFill>
              </a:rPr>
              <a:t>|</a:t>
            </a:r>
            <a:r>
              <a:rPr lang="en-US"/>
              <a:t>  Section title</a:t>
            </a:r>
            <a:endParaRPr lang="en-US" dirty="0"/>
          </a:p>
        </p:txBody>
      </p:sp>
      <p:sp>
        <p:nvSpPr>
          <p:cNvPr id="19" name="Slide Number Placeholder 18">
            <a:extLst>
              <a:ext uri="{FF2B5EF4-FFF2-40B4-BE49-F238E27FC236}">
                <a16:creationId xmlns:a16="http://schemas.microsoft.com/office/drawing/2014/main" id="{1EAB08BB-9568-0749-A932-8B9A620EAFFF}"/>
              </a:ext>
              <a:ext uri="{C183D7F6-B498-43B3-948B-1728B52AA6E4}">
                <adec:decorative xmlns:adec="http://schemas.microsoft.com/office/drawing/2017/decorative" xmlns="" val="1"/>
              </a:ext>
            </a:extLst>
          </p:cNvPr>
          <p:cNvSpPr>
            <a:spLocks noGrp="1"/>
          </p:cNvSpPr>
          <p:nvPr>
            <p:ph type="sldNum" sz="quarter" idx="18"/>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358165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p:bg>
      <p:bgPr>
        <a:solidFill>
          <a:schemeClr val="bg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1914AC2-8F0C-7F46-8AF2-8B79DF77C133}"/>
              </a:ext>
            </a:extLst>
          </p:cNvPr>
          <p:cNvSpPr>
            <a:spLocks noGrp="1"/>
          </p:cNvSpPr>
          <p:nvPr>
            <p:ph type="pic" sz="quarter" idx="12"/>
          </p:nvPr>
        </p:nvSpPr>
        <p:spPr>
          <a:xfrm>
            <a:off x="0" y="0"/>
            <a:ext cx="12192000" cy="6858000"/>
          </a:xfrm>
        </p:spPr>
        <p:txBody>
          <a:bodyPr/>
          <a:lstStyle/>
          <a:p>
            <a:endParaRPr lang="en-US"/>
          </a:p>
        </p:txBody>
      </p:sp>
      <p:sp>
        <p:nvSpPr>
          <p:cNvPr id="11" name="Title Placeholder 1">
            <a:extLst>
              <a:ext uri="{FF2B5EF4-FFF2-40B4-BE49-F238E27FC236}">
                <a16:creationId xmlns:a16="http://schemas.microsoft.com/office/drawing/2014/main" id="{512AA853-71F1-7B4E-B3CF-75F3A2248C55}"/>
              </a:ext>
            </a:extLst>
          </p:cNvPr>
          <p:cNvSpPr>
            <a:spLocks noGrp="1"/>
          </p:cNvSpPr>
          <p:nvPr>
            <p:ph type="title" hasCustomPrompt="1"/>
          </p:nvPr>
        </p:nvSpPr>
        <p:spPr>
          <a:xfrm>
            <a:off x="883712" y="757313"/>
            <a:ext cx="2374544" cy="1084739"/>
          </a:xfrm>
          <a:prstGeom prst="rect">
            <a:avLst/>
          </a:prstGeom>
        </p:spPr>
        <p:txBody>
          <a:bodyPr vert="horz" lIns="0" tIns="0" rIns="0" bIns="0" rtlCol="0" anchor="ctr">
            <a:normAutofit/>
          </a:bodyPr>
          <a:lstStyle/>
          <a:p>
            <a:r>
              <a:rPr lang="en-GB" dirty="0"/>
              <a:t>Slide title </a:t>
            </a:r>
            <a:br>
              <a:rPr lang="en-GB" dirty="0"/>
            </a:br>
            <a:r>
              <a:rPr lang="en-GB" dirty="0"/>
              <a:t>in here</a:t>
            </a:r>
            <a:endParaRPr lang="en-US" dirty="0"/>
          </a:p>
        </p:txBody>
      </p:sp>
      <p:cxnSp>
        <p:nvCxnSpPr>
          <p:cNvPr id="12" name="Straight Connector 11">
            <a:extLst>
              <a:ext uri="{FF2B5EF4-FFF2-40B4-BE49-F238E27FC236}">
                <a16:creationId xmlns:a16="http://schemas.microsoft.com/office/drawing/2014/main" id="{F762F66F-DBE3-4F4A-85BE-E98E09F1DF13}"/>
              </a:ext>
              <a:ext uri="{C183D7F6-B498-43B3-948B-1728B52AA6E4}">
                <adec:decorative xmlns:adec="http://schemas.microsoft.com/office/drawing/2017/decorative" xmlns=""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496AEFF-A809-674A-B273-885B630F6387}"/>
              </a:ext>
              <a:ext uri="{C183D7F6-B498-43B3-948B-1728B52AA6E4}">
                <adec:decorative xmlns:adec="http://schemas.microsoft.com/office/drawing/2017/decorative" xmlns="" val="1"/>
              </a:ext>
            </a:extLst>
          </p:cNvPr>
          <p:cNvSpPr>
            <a:spLocks noGrp="1"/>
          </p:cNvSpPr>
          <p:nvPr>
            <p:ph type="ftr" sz="quarter" idx="10"/>
          </p:nvPr>
        </p:nvSpPr>
        <p:spPr/>
        <p:txBody>
          <a:bodyPr/>
          <a:lstStyle/>
          <a:p>
            <a:r>
              <a:rPr lang="en-US"/>
              <a:t>Presentation title  </a:t>
            </a:r>
            <a:r>
              <a:rPr lang="en-US">
                <a:solidFill>
                  <a:schemeClr val="accent1"/>
                </a:solidFill>
              </a:rPr>
              <a:t>|</a:t>
            </a:r>
            <a:r>
              <a:rPr lang="en-US"/>
              <a:t>  Section title</a:t>
            </a:r>
            <a:endParaRPr lang="en-US" dirty="0"/>
          </a:p>
        </p:txBody>
      </p:sp>
      <p:sp>
        <p:nvSpPr>
          <p:cNvPr id="6" name="Slide Number Placeholder 5">
            <a:extLst>
              <a:ext uri="{FF2B5EF4-FFF2-40B4-BE49-F238E27FC236}">
                <a16:creationId xmlns:a16="http://schemas.microsoft.com/office/drawing/2014/main" id="{5D40278E-13CD-7943-8493-B705CCD29818}"/>
              </a:ext>
              <a:ext uri="{C183D7F6-B498-43B3-948B-1728B52AA6E4}">
                <adec:decorative xmlns:adec="http://schemas.microsoft.com/office/drawing/2017/decorative" xmlns="" val="1"/>
              </a:ext>
            </a:extLst>
          </p:cNvPr>
          <p:cNvSpPr>
            <a:spLocks noGrp="1"/>
          </p:cNvSpPr>
          <p:nvPr>
            <p:ph type="sldNum" sz="quarter" idx="11"/>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418950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496AEFF-A809-674A-B273-885B630F6387}"/>
              </a:ext>
              <a:ext uri="{C183D7F6-B498-43B3-948B-1728B52AA6E4}">
                <adec:decorative xmlns:adec="http://schemas.microsoft.com/office/drawing/2017/decorative" xmlns="" val="1"/>
              </a:ext>
            </a:extLst>
          </p:cNvPr>
          <p:cNvSpPr>
            <a:spLocks noGrp="1"/>
          </p:cNvSpPr>
          <p:nvPr>
            <p:ph type="ftr" sz="quarter" idx="10"/>
          </p:nvPr>
        </p:nvSpPr>
        <p:spPr/>
        <p:txBody>
          <a:bodyPr/>
          <a:lstStyle/>
          <a:p>
            <a:r>
              <a:rPr lang="en-US" dirty="0"/>
              <a:t>Presentation title  </a:t>
            </a:r>
            <a:r>
              <a:rPr lang="en-US" dirty="0">
                <a:solidFill>
                  <a:schemeClr val="accent1"/>
                </a:solidFill>
              </a:rPr>
              <a:t>|</a:t>
            </a:r>
            <a:r>
              <a:rPr lang="en-US" dirty="0"/>
              <a:t>  Section title</a:t>
            </a:r>
          </a:p>
        </p:txBody>
      </p:sp>
      <p:sp>
        <p:nvSpPr>
          <p:cNvPr id="6" name="Slide Number Placeholder 5">
            <a:extLst>
              <a:ext uri="{FF2B5EF4-FFF2-40B4-BE49-F238E27FC236}">
                <a16:creationId xmlns:a16="http://schemas.microsoft.com/office/drawing/2014/main" id="{5D40278E-13CD-7943-8493-B705CCD29818}"/>
              </a:ext>
              <a:ext uri="{C183D7F6-B498-43B3-948B-1728B52AA6E4}">
                <adec:decorative xmlns:adec="http://schemas.microsoft.com/office/drawing/2017/decorative" xmlns="" val="1"/>
              </a:ext>
            </a:extLst>
          </p:cNvPr>
          <p:cNvSpPr>
            <a:spLocks noGrp="1"/>
          </p:cNvSpPr>
          <p:nvPr>
            <p:ph type="sldNum" sz="quarter" idx="11"/>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36607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AA60C-C9E3-5648-BE51-2FD2D834CC14}"/>
              </a:ext>
            </a:extLst>
          </p:cNvPr>
          <p:cNvSpPr>
            <a:spLocks noGrp="1"/>
          </p:cNvSpPr>
          <p:nvPr>
            <p:ph type="title"/>
          </p:nvPr>
        </p:nvSpPr>
        <p:spPr>
          <a:xfrm>
            <a:off x="758687" y="365125"/>
            <a:ext cx="10515600" cy="1325563"/>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3E2B88D-60B5-B34B-A7F6-48D3CEC449B9}"/>
              </a:ext>
            </a:extLst>
          </p:cNvPr>
          <p:cNvSpPr>
            <a:spLocks noGrp="1"/>
          </p:cNvSpPr>
          <p:nvPr>
            <p:ph type="body" idx="1"/>
          </p:nvPr>
        </p:nvSpPr>
        <p:spPr>
          <a:xfrm>
            <a:off x="758687" y="1825625"/>
            <a:ext cx="10515600" cy="4147663"/>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Footer Placeholder 15">
            <a:extLst>
              <a:ext uri="{FF2B5EF4-FFF2-40B4-BE49-F238E27FC236}">
                <a16:creationId xmlns:a16="http://schemas.microsoft.com/office/drawing/2014/main" id="{85AEA7AC-D375-8C44-B077-FA248E1920B2}"/>
              </a:ext>
              <a:ext uri="{C183D7F6-B498-43B3-948B-1728B52AA6E4}">
                <adec:decorative xmlns:adec="http://schemas.microsoft.com/office/drawing/2017/decorative" xmlns="" val="1"/>
              </a:ext>
            </a:extLst>
          </p:cNvPr>
          <p:cNvSpPr>
            <a:spLocks noGrp="1"/>
          </p:cNvSpPr>
          <p:nvPr>
            <p:ph type="ftr" sz="quarter" idx="3"/>
          </p:nvPr>
        </p:nvSpPr>
        <p:spPr>
          <a:xfrm>
            <a:off x="974725" y="6131965"/>
            <a:ext cx="4114800" cy="365125"/>
          </a:xfrm>
          <a:prstGeom prst="rect">
            <a:avLst/>
          </a:prstGeom>
        </p:spPr>
        <p:txBody>
          <a:bodyPr vert="horz" lIns="0" tIns="0" rIns="0" bIns="0" rtlCol="0" anchor="b" anchorCtr="0"/>
          <a:lstStyle>
            <a:lvl1pPr algn="l">
              <a:defRPr sz="900" b="0" i="0">
                <a:solidFill>
                  <a:schemeClr val="tx2"/>
                </a:solidFill>
                <a:latin typeface="Arial" panose="020B0604020202020204" pitchFamily="34" charset="0"/>
                <a:cs typeface="Arial" panose="020B0604020202020204" pitchFamily="34" charset="0"/>
              </a:defRPr>
            </a:lvl1pPr>
          </a:lstStyle>
          <a:p>
            <a:r>
              <a:rPr lang="en-US" dirty="0"/>
              <a:t>Presentation title  </a:t>
            </a:r>
            <a:r>
              <a:rPr lang="en-US" dirty="0">
                <a:solidFill>
                  <a:schemeClr val="accent1"/>
                </a:solidFill>
              </a:rPr>
              <a:t>|</a:t>
            </a:r>
            <a:r>
              <a:rPr lang="en-US" dirty="0"/>
              <a:t>  Section title</a:t>
            </a:r>
          </a:p>
        </p:txBody>
      </p:sp>
      <p:sp>
        <p:nvSpPr>
          <p:cNvPr id="17" name="Slide Number Placeholder 16">
            <a:extLst>
              <a:ext uri="{FF2B5EF4-FFF2-40B4-BE49-F238E27FC236}">
                <a16:creationId xmlns:a16="http://schemas.microsoft.com/office/drawing/2014/main" id="{BC1893E0-F43D-DA4C-8963-63B2394A07A3}"/>
              </a:ext>
              <a:ext uri="{C183D7F6-B498-43B3-948B-1728B52AA6E4}">
                <adec:decorative xmlns:adec="http://schemas.microsoft.com/office/drawing/2017/decorative" xmlns="" val="1"/>
              </a:ext>
            </a:extLst>
          </p:cNvPr>
          <p:cNvSpPr>
            <a:spLocks noGrp="1"/>
          </p:cNvSpPr>
          <p:nvPr>
            <p:ph type="sldNum" sz="quarter" idx="4"/>
          </p:nvPr>
        </p:nvSpPr>
        <p:spPr>
          <a:xfrm>
            <a:off x="758687" y="6131965"/>
            <a:ext cx="200163" cy="365125"/>
          </a:xfrm>
          <a:prstGeom prst="rect">
            <a:avLst/>
          </a:prstGeom>
        </p:spPr>
        <p:txBody>
          <a:bodyPr vert="horz" lIns="0" tIns="0" rIns="0" bIns="0" rtlCol="0" anchor="b" anchorCtr="0"/>
          <a:lstStyle>
            <a:lvl1pPr algn="l">
              <a:defRPr sz="900" b="0" i="0">
                <a:solidFill>
                  <a:schemeClr val="accent1"/>
                </a:solidFill>
                <a:latin typeface="Arial" panose="020B0604020202020204" pitchFamily="34" charset="0"/>
                <a:cs typeface="Arial" panose="020B0604020202020204" pitchFamily="34" charset="0"/>
              </a:defRPr>
            </a:lvl1pPr>
          </a:lstStyle>
          <a:p>
            <a:fld id="{26CBEDFF-54C4-0E4E-99A7-41CA8DD99F11}" type="slidenum">
              <a:rPr lang="en-US" smtClean="0"/>
              <a:pPr/>
              <a:t>‹#›</a:t>
            </a:fld>
            <a:endParaRPr lang="en-US"/>
          </a:p>
        </p:txBody>
      </p:sp>
    </p:spTree>
    <p:extLst>
      <p:ext uri="{BB962C8B-B14F-4D97-AF65-F5344CB8AC3E}">
        <p14:creationId xmlns:p14="http://schemas.microsoft.com/office/powerpoint/2010/main" val="1567837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svg"/><Relationship Id="rId3" Type="http://schemas.openxmlformats.org/officeDocument/2006/relationships/image" Target="../media/image18.svg"/><Relationship Id="rId7" Type="http://schemas.openxmlformats.org/officeDocument/2006/relationships/image" Target="../media/image26.svg"/><Relationship Id="rId12" Type="http://schemas.openxmlformats.org/officeDocument/2006/relationships/image" Target="../media/image23.png"/><Relationship Id="rId17"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32.svg"/><Relationship Id="rId5" Type="http://schemas.openxmlformats.org/officeDocument/2006/relationships/image" Target="../media/image24.svg"/><Relationship Id="rId15" Type="http://schemas.openxmlformats.org/officeDocument/2006/relationships/image" Target="../media/image36.sv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30.sv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hyperlink" Target="https://thefrontline.org.uk/consultant-social-worke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hefrontline.org.uk/racial-diversity-inclusion-action-plan/" TargetMode="External"/><Relationship Id="rId2" Type="http://schemas.openxmlformats.org/officeDocument/2006/relationships/hyperlink" Target="https://thefrontline.org.uk/consultant-social-workers/" TargetMode="External"/><Relationship Id="rId1" Type="http://schemas.openxmlformats.org/officeDocument/2006/relationships/slideLayout" Target="../slideLayouts/slideLayout3.xml"/><Relationship Id="rId4" Type="http://schemas.openxmlformats.org/officeDocument/2006/relationships/hyperlink" Target="https://thefrontline.org.uk/frontline-program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thefrontline.org.uk/frontline-program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8.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0.sv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slideLayout" Target="../slideLayouts/slideLayout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erson smiling at the camera&#10;&#10;Description automatically generated with medium confidence">
            <a:extLst>
              <a:ext uri="{FF2B5EF4-FFF2-40B4-BE49-F238E27FC236}">
                <a16:creationId xmlns:a16="http://schemas.microsoft.com/office/drawing/2014/main" id="{375FFD4A-136F-3F4C-B471-129059285838}"/>
              </a:ext>
            </a:extLst>
          </p:cNvPr>
          <p:cNvPicPr>
            <a:picLocks noGrp="1" noChangeAspect="1"/>
          </p:cNvPicPr>
          <p:nvPr>
            <p:ph type="pic" sz="quarter" idx="13"/>
          </p:nvPr>
        </p:nvPicPr>
        <p:blipFill rotWithShape="1">
          <a:blip r:embed="rId2"/>
          <a:srcRect/>
          <a:stretch>
            <a:fillRect/>
          </a:stretch>
        </p:blipFill>
        <p:spPr>
          <a:xfrm>
            <a:off x="0" y="0"/>
            <a:ext cx="12192000" cy="6858000"/>
          </a:xfrm>
        </p:spPr>
      </p:pic>
      <p:sp>
        <p:nvSpPr>
          <p:cNvPr id="7" name="Title 6">
            <a:extLst>
              <a:ext uri="{FF2B5EF4-FFF2-40B4-BE49-F238E27FC236}">
                <a16:creationId xmlns:a16="http://schemas.microsoft.com/office/drawing/2014/main" id="{A6B8C0D8-24E4-824F-8FDD-915E8CA66910}"/>
              </a:ext>
            </a:extLst>
          </p:cNvPr>
          <p:cNvSpPr>
            <a:spLocks noGrp="1"/>
          </p:cNvSpPr>
          <p:nvPr>
            <p:ph type="ctrTitle"/>
          </p:nvPr>
        </p:nvSpPr>
        <p:spPr>
          <a:xfrm>
            <a:off x="1233828" y="3874436"/>
            <a:ext cx="9144000" cy="2387600"/>
          </a:xfrm>
        </p:spPr>
        <p:txBody>
          <a:bodyPr/>
          <a:lstStyle/>
          <a:p>
            <a:r>
              <a:rPr lang="en-US" sz="7200" dirty="0">
                <a:latin typeface="Arial Black"/>
              </a:rPr>
              <a:t>CONSULTANT SOCIAL WORKER</a:t>
            </a:r>
            <a:r>
              <a:rPr lang="en-US" sz="7200" dirty="0"/>
              <a:t/>
            </a:r>
            <a:br>
              <a:rPr lang="en-US" sz="7200" dirty="0"/>
            </a:br>
            <a:r>
              <a:rPr lang="en-US" sz="4400" dirty="0">
                <a:solidFill>
                  <a:schemeClr val="accent2"/>
                </a:solidFill>
                <a:latin typeface="Arial Black"/>
              </a:rPr>
              <a:t>Job Pack</a:t>
            </a:r>
            <a:r>
              <a:rPr lang="en-US" sz="4400" dirty="0"/>
              <a:t/>
            </a:r>
            <a:br>
              <a:rPr lang="en-US" sz="4400" dirty="0"/>
            </a:br>
            <a:endParaRPr lang="en-US" sz="2000" dirty="0">
              <a:solidFill>
                <a:schemeClr val="accent2"/>
              </a:solidFill>
              <a:latin typeface="+mj-lt"/>
            </a:endParaRPr>
          </a:p>
        </p:txBody>
      </p:sp>
      <p:cxnSp>
        <p:nvCxnSpPr>
          <p:cNvPr id="4" name="Straight Connector 3">
            <a:extLst>
              <a:ext uri="{FF2B5EF4-FFF2-40B4-BE49-F238E27FC236}">
                <a16:creationId xmlns:a16="http://schemas.microsoft.com/office/drawing/2014/main" id="{D6E56A42-77B4-274F-B433-6F4A4A5D3839}"/>
              </a:ext>
              <a:ext uri="{C183D7F6-B498-43B3-948B-1728B52AA6E4}">
                <adec:decorative xmlns:adec="http://schemas.microsoft.com/office/drawing/2017/decorative" xmlns="" val="1"/>
              </a:ext>
            </a:extLst>
          </p:cNvPr>
          <p:cNvCxnSpPr>
            <a:cxnSpLocks/>
          </p:cNvCxnSpPr>
          <p:nvPr/>
        </p:nvCxnSpPr>
        <p:spPr>
          <a:xfrm>
            <a:off x="1006773" y="757313"/>
            <a:ext cx="0" cy="5325435"/>
          </a:xfrm>
          <a:prstGeom prst="line">
            <a:avLst/>
          </a:prstGeom>
          <a:ln w="508000"/>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73FA5799-A686-C546-821D-726602CAA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4055" y="308392"/>
            <a:ext cx="3420000" cy="1705582"/>
          </a:xfrm>
          <a:prstGeom prst="rect">
            <a:avLst/>
          </a:prstGeom>
        </p:spPr>
      </p:pic>
    </p:spTree>
    <p:extLst>
      <p:ext uri="{BB962C8B-B14F-4D97-AF65-F5344CB8AC3E}">
        <p14:creationId xmlns:p14="http://schemas.microsoft.com/office/powerpoint/2010/main" val="261231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D5B11-230B-244F-8990-09D2C61E1F37}"/>
              </a:ext>
            </a:extLst>
          </p:cNvPr>
          <p:cNvSpPr>
            <a:spLocks noGrp="1"/>
          </p:cNvSpPr>
          <p:nvPr>
            <p:ph type="ftr" sz="quarter" idx="10"/>
          </p:nvPr>
        </p:nvSpPr>
        <p:spPr/>
        <p:txBody>
          <a:bodyPr/>
          <a:lstStyle/>
          <a:p>
            <a:r>
              <a:rPr lang="en-US" dirty="0"/>
              <a:t>The Frontline Programme</a:t>
            </a:r>
          </a:p>
        </p:txBody>
      </p:sp>
      <p:sp>
        <p:nvSpPr>
          <p:cNvPr id="3" name="Slide Number Placeholder 2">
            <a:extLst>
              <a:ext uri="{FF2B5EF4-FFF2-40B4-BE49-F238E27FC236}">
                <a16:creationId xmlns:a16="http://schemas.microsoft.com/office/drawing/2014/main" id="{2CBABCD7-7661-6F4E-B473-ABBD86E106EE}"/>
              </a:ext>
            </a:extLst>
          </p:cNvPr>
          <p:cNvSpPr>
            <a:spLocks noGrp="1"/>
          </p:cNvSpPr>
          <p:nvPr>
            <p:ph type="sldNum" sz="quarter" idx="11"/>
          </p:nvPr>
        </p:nvSpPr>
        <p:spPr/>
        <p:txBody>
          <a:bodyPr/>
          <a:lstStyle/>
          <a:p>
            <a:fld id="{26CBEDFF-54C4-0E4E-99A7-41CA8DD99F11}" type="slidenum">
              <a:rPr lang="en-US" smtClean="0"/>
              <a:pPr/>
              <a:t>10</a:t>
            </a:fld>
            <a:endParaRPr lang="en-US"/>
          </a:p>
        </p:txBody>
      </p:sp>
      <p:sp>
        <p:nvSpPr>
          <p:cNvPr id="6" name="Title 1">
            <a:extLst>
              <a:ext uri="{FF2B5EF4-FFF2-40B4-BE49-F238E27FC236}">
                <a16:creationId xmlns:a16="http://schemas.microsoft.com/office/drawing/2014/main" id="{3EDD624B-98C2-F94C-86CD-26018603A117}"/>
              </a:ext>
            </a:extLst>
          </p:cNvPr>
          <p:cNvSpPr txBox="1">
            <a:spLocks/>
          </p:cNvSpPr>
          <p:nvPr/>
        </p:nvSpPr>
        <p:spPr>
          <a:xfrm>
            <a:off x="860919" y="757313"/>
            <a:ext cx="6210438" cy="1084739"/>
          </a:xfrm>
          <a:prstGeom prst="rect">
            <a:avLst/>
          </a:prstGeom>
        </p:spPr>
        <p:txBody>
          <a:bodyPr lIns="0" tIns="0" rIns="0" bIns="0" anchor="ctr" anchorCtr="0"/>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US" dirty="0"/>
              <a:t>Year 2</a:t>
            </a:r>
            <a:endParaRPr lang="en-US" b="0" spc="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9A6862C8-BEE4-E848-ABCE-D40E38182273}"/>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E2A8CD5-0E05-174C-964D-47AF2C408117}"/>
              </a:ext>
            </a:extLst>
          </p:cNvPr>
          <p:cNvSpPr/>
          <p:nvPr/>
        </p:nvSpPr>
        <p:spPr>
          <a:xfrm>
            <a:off x="1948325" y="3266998"/>
            <a:ext cx="1509637" cy="1335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Fully </a:t>
            </a:r>
          </a:p>
          <a:p>
            <a:pPr algn="ctr" defTabSz="685800">
              <a:defRPr/>
            </a:pPr>
            <a:r>
              <a:rPr lang="en-GB" sz="1350" b="1" dirty="0">
                <a:solidFill>
                  <a:prstClr val="white"/>
                </a:solidFill>
                <a:latin typeface="Arial" panose="020B0604020202020204" pitchFamily="34" charset="0"/>
                <a:cs typeface="Arial" panose="020B0604020202020204" pitchFamily="34" charset="0"/>
              </a:rPr>
              <a:t>qualified</a:t>
            </a:r>
          </a:p>
        </p:txBody>
      </p:sp>
      <p:sp>
        <p:nvSpPr>
          <p:cNvPr id="12" name="Rectangle 11">
            <a:extLst>
              <a:ext uri="{FF2B5EF4-FFF2-40B4-BE49-F238E27FC236}">
                <a16:creationId xmlns:a16="http://schemas.microsoft.com/office/drawing/2014/main" id="{06285DF1-BC58-FC49-9E87-90AC567E356E}"/>
              </a:ext>
            </a:extLst>
          </p:cNvPr>
          <p:cNvSpPr/>
          <p:nvPr/>
        </p:nvSpPr>
        <p:spPr>
          <a:xfrm>
            <a:off x="4281294" y="2332799"/>
            <a:ext cx="1280362" cy="927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schemeClr val="tx2"/>
                </a:solidFill>
                <a:latin typeface="Arial" panose="020B0604020202020204" pitchFamily="34" charset="0"/>
                <a:cs typeface="Arial" panose="020B0604020202020204" pitchFamily="34" charset="0"/>
              </a:rPr>
              <a:t>ASYE</a:t>
            </a:r>
          </a:p>
        </p:txBody>
      </p:sp>
      <p:sp>
        <p:nvSpPr>
          <p:cNvPr id="14" name="Rectangle 13">
            <a:extLst>
              <a:ext uri="{FF2B5EF4-FFF2-40B4-BE49-F238E27FC236}">
                <a16:creationId xmlns:a16="http://schemas.microsoft.com/office/drawing/2014/main" id="{25E70C7C-C50F-AE48-B658-B7D7049E529E}"/>
              </a:ext>
            </a:extLst>
          </p:cNvPr>
          <p:cNvSpPr/>
          <p:nvPr/>
        </p:nvSpPr>
        <p:spPr>
          <a:xfrm>
            <a:off x="4281569" y="4602114"/>
            <a:ext cx="1280359" cy="927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schemeClr val="tx2"/>
                </a:solidFill>
                <a:latin typeface="Arial" panose="020B0604020202020204" pitchFamily="34" charset="0"/>
                <a:cs typeface="Arial" panose="020B0604020202020204" pitchFamily="34" charset="0"/>
              </a:rPr>
              <a:t>Academic learning</a:t>
            </a:r>
          </a:p>
        </p:txBody>
      </p:sp>
      <p:pic>
        <p:nvPicPr>
          <p:cNvPr id="15" name="Graphic 14" descr="Pencil">
            <a:extLst>
              <a:ext uri="{FF2B5EF4-FFF2-40B4-BE49-F238E27FC236}">
                <a16:creationId xmlns:a16="http://schemas.microsoft.com/office/drawing/2014/main" id="{A651B1CB-BF3F-C447-B32B-A2E24499D27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46684" y="5122432"/>
            <a:ext cx="350126" cy="350126"/>
          </a:xfrm>
          <a:prstGeom prst="rect">
            <a:avLst/>
          </a:prstGeom>
        </p:spPr>
      </p:pic>
      <p:sp>
        <p:nvSpPr>
          <p:cNvPr id="16" name="Rectangle 15">
            <a:extLst>
              <a:ext uri="{FF2B5EF4-FFF2-40B4-BE49-F238E27FC236}">
                <a16:creationId xmlns:a16="http://schemas.microsoft.com/office/drawing/2014/main" id="{6474071A-9123-1E45-9FBD-7325400DE423}"/>
              </a:ext>
            </a:extLst>
          </p:cNvPr>
          <p:cNvSpPr/>
          <p:nvPr/>
        </p:nvSpPr>
        <p:spPr>
          <a:xfrm>
            <a:off x="6272025" y="1830068"/>
            <a:ext cx="1663879" cy="927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Own caseload</a:t>
            </a:r>
          </a:p>
        </p:txBody>
      </p:sp>
      <p:sp>
        <p:nvSpPr>
          <p:cNvPr id="18" name="Rectangle 17">
            <a:extLst>
              <a:ext uri="{FF2B5EF4-FFF2-40B4-BE49-F238E27FC236}">
                <a16:creationId xmlns:a16="http://schemas.microsoft.com/office/drawing/2014/main" id="{2D3E2D2B-6A90-E148-9092-30F3546F2A37}"/>
              </a:ext>
            </a:extLst>
          </p:cNvPr>
          <p:cNvSpPr/>
          <p:nvPr/>
        </p:nvSpPr>
        <p:spPr>
          <a:xfrm>
            <a:off x="6272026" y="2883561"/>
            <a:ext cx="1663879" cy="927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Continued support</a:t>
            </a:r>
          </a:p>
        </p:txBody>
      </p:sp>
      <p:sp>
        <p:nvSpPr>
          <p:cNvPr id="20" name="Rectangle 19">
            <a:extLst>
              <a:ext uri="{FF2B5EF4-FFF2-40B4-BE49-F238E27FC236}">
                <a16:creationId xmlns:a16="http://schemas.microsoft.com/office/drawing/2014/main" id="{BEEB9860-8D2F-5F4D-AFE2-2828EBAE1322}"/>
              </a:ext>
            </a:extLst>
          </p:cNvPr>
          <p:cNvSpPr/>
          <p:nvPr/>
        </p:nvSpPr>
        <p:spPr>
          <a:xfrm>
            <a:off x="6272025" y="4082777"/>
            <a:ext cx="1663879" cy="939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Recall days</a:t>
            </a:r>
          </a:p>
        </p:txBody>
      </p:sp>
      <p:sp>
        <p:nvSpPr>
          <p:cNvPr id="21" name="Rectangle 20">
            <a:extLst>
              <a:ext uri="{FF2B5EF4-FFF2-40B4-BE49-F238E27FC236}">
                <a16:creationId xmlns:a16="http://schemas.microsoft.com/office/drawing/2014/main" id="{1E8210E2-683A-E24C-B327-B67A31EB3F7F}"/>
              </a:ext>
            </a:extLst>
          </p:cNvPr>
          <p:cNvSpPr/>
          <p:nvPr/>
        </p:nvSpPr>
        <p:spPr>
          <a:xfrm>
            <a:off x="6270633" y="5161227"/>
            <a:ext cx="1663879" cy="939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Assignments</a:t>
            </a:r>
          </a:p>
        </p:txBody>
      </p:sp>
      <p:pic>
        <p:nvPicPr>
          <p:cNvPr id="22" name="Graphic 21" descr="Blackboard">
            <a:extLst>
              <a:ext uri="{FF2B5EF4-FFF2-40B4-BE49-F238E27FC236}">
                <a16:creationId xmlns:a16="http://schemas.microsoft.com/office/drawing/2014/main" id="{3E089C6F-CA63-B94A-8259-FB15A828C53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789039" y="4373611"/>
            <a:ext cx="604164" cy="604164"/>
          </a:xfrm>
          <a:prstGeom prst="rect">
            <a:avLst/>
          </a:prstGeom>
        </p:spPr>
      </p:pic>
      <p:pic>
        <p:nvPicPr>
          <p:cNvPr id="23" name="Graphic 22" descr="Open book">
            <a:extLst>
              <a:ext uri="{FF2B5EF4-FFF2-40B4-BE49-F238E27FC236}">
                <a16:creationId xmlns:a16="http://schemas.microsoft.com/office/drawing/2014/main" id="{7F208C6E-1218-6A46-AAE8-2F914D100AC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826055" y="5472557"/>
            <a:ext cx="520594" cy="520594"/>
          </a:xfrm>
          <a:prstGeom prst="rect">
            <a:avLst/>
          </a:prstGeom>
        </p:spPr>
      </p:pic>
      <p:sp>
        <p:nvSpPr>
          <p:cNvPr id="24" name="Rectangle 23">
            <a:extLst>
              <a:ext uri="{FF2B5EF4-FFF2-40B4-BE49-F238E27FC236}">
                <a16:creationId xmlns:a16="http://schemas.microsoft.com/office/drawing/2014/main" id="{60B7F9C6-CDF7-3141-BBC8-57D8926EDF01}"/>
              </a:ext>
            </a:extLst>
          </p:cNvPr>
          <p:cNvSpPr/>
          <p:nvPr/>
        </p:nvSpPr>
        <p:spPr>
          <a:xfrm>
            <a:off x="8814294" y="3260673"/>
            <a:ext cx="1611440" cy="1341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Fully funded Master’s degree</a:t>
            </a:r>
          </a:p>
        </p:txBody>
      </p:sp>
      <p:cxnSp>
        <p:nvCxnSpPr>
          <p:cNvPr id="26" name="Straight Connector 25">
            <a:extLst>
              <a:ext uri="{FF2B5EF4-FFF2-40B4-BE49-F238E27FC236}">
                <a16:creationId xmlns:a16="http://schemas.microsoft.com/office/drawing/2014/main" id="{0F389D55-0E98-1343-B035-25D80942198A}"/>
              </a:ext>
            </a:extLst>
          </p:cNvPr>
          <p:cNvCxnSpPr>
            <a:cxnSpLocks/>
            <a:stCxn id="8" idx="3"/>
          </p:cNvCxnSpPr>
          <p:nvPr/>
        </p:nvCxnSpPr>
        <p:spPr>
          <a:xfrm flipV="1">
            <a:off x="3457962" y="3930640"/>
            <a:ext cx="334646" cy="3916"/>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DE654981-4F26-8B48-88D6-C25E08DD09C8}"/>
              </a:ext>
            </a:extLst>
          </p:cNvPr>
          <p:cNvCxnSpPr>
            <a:cxnSpLocks/>
          </p:cNvCxnSpPr>
          <p:nvPr/>
        </p:nvCxnSpPr>
        <p:spPr>
          <a:xfrm>
            <a:off x="3793619" y="2793394"/>
            <a:ext cx="488686"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75BA38-F36A-4F4A-A96E-B60CDE34F551}"/>
              </a:ext>
            </a:extLst>
          </p:cNvPr>
          <p:cNvCxnSpPr>
            <a:cxnSpLocks/>
            <a:endCxn id="16" idx="1"/>
          </p:cNvCxnSpPr>
          <p:nvPr/>
        </p:nvCxnSpPr>
        <p:spPr>
          <a:xfrm>
            <a:off x="5910164" y="2294005"/>
            <a:ext cx="361861"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6774778-2D0C-4D4E-8D7D-38FE422E1B05}"/>
              </a:ext>
            </a:extLst>
          </p:cNvPr>
          <p:cNvCxnSpPr>
            <a:cxnSpLocks/>
          </p:cNvCxnSpPr>
          <p:nvPr/>
        </p:nvCxnSpPr>
        <p:spPr>
          <a:xfrm>
            <a:off x="3793619" y="5063593"/>
            <a:ext cx="488686"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D7192A-A20B-ED4D-922B-5803F1B21C38}"/>
              </a:ext>
            </a:extLst>
          </p:cNvPr>
          <p:cNvCxnSpPr>
            <a:cxnSpLocks/>
          </p:cNvCxnSpPr>
          <p:nvPr/>
        </p:nvCxnSpPr>
        <p:spPr>
          <a:xfrm flipV="1">
            <a:off x="3797316" y="2793394"/>
            <a:ext cx="0" cy="227020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44C2ED5B-8E9E-4D43-8FFC-75052ABC76AF}"/>
              </a:ext>
            </a:extLst>
          </p:cNvPr>
          <p:cNvCxnSpPr>
            <a:cxnSpLocks/>
            <a:endCxn id="18" idx="1"/>
          </p:cNvCxnSpPr>
          <p:nvPr/>
        </p:nvCxnSpPr>
        <p:spPr>
          <a:xfrm>
            <a:off x="5910164" y="3347498"/>
            <a:ext cx="361862"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30405B-6645-2C47-BA7A-2ED3C6EEC473}"/>
              </a:ext>
            </a:extLst>
          </p:cNvPr>
          <p:cNvCxnSpPr>
            <a:cxnSpLocks/>
          </p:cNvCxnSpPr>
          <p:nvPr/>
        </p:nvCxnSpPr>
        <p:spPr>
          <a:xfrm>
            <a:off x="5561656" y="2793394"/>
            <a:ext cx="348509"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CD53C85-E733-EF44-8D2C-9A1DF1A58FAE}"/>
              </a:ext>
            </a:extLst>
          </p:cNvPr>
          <p:cNvCxnSpPr>
            <a:cxnSpLocks/>
          </p:cNvCxnSpPr>
          <p:nvPr/>
        </p:nvCxnSpPr>
        <p:spPr>
          <a:xfrm flipV="1">
            <a:off x="5910164" y="2286493"/>
            <a:ext cx="0" cy="1061005"/>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00FCF8A5-56D8-264E-9A3D-A3BBA9B82059}"/>
              </a:ext>
            </a:extLst>
          </p:cNvPr>
          <p:cNvCxnSpPr>
            <a:cxnSpLocks/>
          </p:cNvCxnSpPr>
          <p:nvPr/>
        </p:nvCxnSpPr>
        <p:spPr>
          <a:xfrm>
            <a:off x="5910164" y="4556677"/>
            <a:ext cx="367415"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30CB769-3157-3F41-AF68-B7E02352F212}"/>
              </a:ext>
            </a:extLst>
          </p:cNvPr>
          <p:cNvCxnSpPr>
            <a:cxnSpLocks/>
          </p:cNvCxnSpPr>
          <p:nvPr/>
        </p:nvCxnSpPr>
        <p:spPr>
          <a:xfrm>
            <a:off x="5910164" y="5610168"/>
            <a:ext cx="367415"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02CAC8C-9A2D-954A-9473-C62645B94092}"/>
              </a:ext>
            </a:extLst>
          </p:cNvPr>
          <p:cNvCxnSpPr>
            <a:cxnSpLocks/>
          </p:cNvCxnSpPr>
          <p:nvPr/>
        </p:nvCxnSpPr>
        <p:spPr>
          <a:xfrm>
            <a:off x="5567209" y="5056064"/>
            <a:ext cx="348509"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3A8252BE-30BC-B248-BF2C-8FB1841E56F6}"/>
              </a:ext>
            </a:extLst>
          </p:cNvPr>
          <p:cNvCxnSpPr>
            <a:cxnSpLocks/>
          </p:cNvCxnSpPr>
          <p:nvPr/>
        </p:nvCxnSpPr>
        <p:spPr>
          <a:xfrm flipV="1">
            <a:off x="5915716" y="4549162"/>
            <a:ext cx="0" cy="1061006"/>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0BF8AF8-6FB8-794E-B17C-03041DF2305F}"/>
              </a:ext>
            </a:extLst>
          </p:cNvPr>
          <p:cNvCxnSpPr>
            <a:cxnSpLocks/>
          </p:cNvCxnSpPr>
          <p:nvPr/>
        </p:nvCxnSpPr>
        <p:spPr>
          <a:xfrm>
            <a:off x="7934510" y="2282463"/>
            <a:ext cx="398723"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688D541-884B-2E48-9424-99A149BFD7F5}"/>
              </a:ext>
            </a:extLst>
          </p:cNvPr>
          <p:cNvCxnSpPr>
            <a:cxnSpLocks/>
          </p:cNvCxnSpPr>
          <p:nvPr/>
        </p:nvCxnSpPr>
        <p:spPr>
          <a:xfrm>
            <a:off x="7934512" y="4573612"/>
            <a:ext cx="422852"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7565158-A9B0-9148-9DCC-512797E4160A}"/>
              </a:ext>
            </a:extLst>
          </p:cNvPr>
          <p:cNvCxnSpPr>
            <a:cxnSpLocks/>
          </p:cNvCxnSpPr>
          <p:nvPr/>
        </p:nvCxnSpPr>
        <p:spPr>
          <a:xfrm>
            <a:off x="7934510" y="3336031"/>
            <a:ext cx="398723"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DD049C8E-33AF-C447-9F56-9314EA75C7BE}"/>
              </a:ext>
            </a:extLst>
          </p:cNvPr>
          <p:cNvCxnSpPr>
            <a:cxnSpLocks/>
            <a:endCxn id="24" idx="1"/>
          </p:cNvCxnSpPr>
          <p:nvPr/>
        </p:nvCxnSpPr>
        <p:spPr>
          <a:xfrm>
            <a:off x="8346098" y="3930150"/>
            <a:ext cx="468197" cy="1244"/>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00B431-5BA1-AC44-9095-9B20F9020D42}"/>
              </a:ext>
            </a:extLst>
          </p:cNvPr>
          <p:cNvCxnSpPr>
            <a:cxnSpLocks/>
          </p:cNvCxnSpPr>
          <p:nvPr/>
        </p:nvCxnSpPr>
        <p:spPr>
          <a:xfrm flipH="1" flipV="1">
            <a:off x="8350047" y="3997710"/>
            <a:ext cx="7317" cy="1641874"/>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BA27BCE-9F72-3749-994E-643C29D4493F}"/>
              </a:ext>
            </a:extLst>
          </p:cNvPr>
          <p:cNvCxnSpPr>
            <a:cxnSpLocks/>
          </p:cNvCxnSpPr>
          <p:nvPr/>
        </p:nvCxnSpPr>
        <p:spPr>
          <a:xfrm flipV="1">
            <a:off x="8348771" y="2290870"/>
            <a:ext cx="0" cy="1724918"/>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5B133444-E6DD-314A-80A7-2B8E39F206BD}"/>
              </a:ext>
            </a:extLst>
          </p:cNvPr>
          <p:cNvCxnSpPr>
            <a:cxnSpLocks/>
          </p:cNvCxnSpPr>
          <p:nvPr/>
        </p:nvCxnSpPr>
        <p:spPr>
          <a:xfrm>
            <a:off x="7934510" y="5639581"/>
            <a:ext cx="398723"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pic>
        <p:nvPicPr>
          <p:cNvPr id="45" name="Graphic 44" descr="Graduation cap">
            <a:extLst>
              <a:ext uri="{FF2B5EF4-FFF2-40B4-BE49-F238E27FC236}">
                <a16:creationId xmlns:a16="http://schemas.microsoft.com/office/drawing/2014/main" id="{A3548FEF-DE90-E041-82FF-A614A2D51618}"/>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9255840" y="3744615"/>
            <a:ext cx="728348" cy="826360"/>
          </a:xfrm>
          <a:prstGeom prst="rect">
            <a:avLst/>
          </a:prstGeom>
        </p:spPr>
      </p:pic>
      <p:pic>
        <p:nvPicPr>
          <p:cNvPr id="46" name="Graphic 45" descr="Briefcase">
            <a:extLst>
              <a:ext uri="{FF2B5EF4-FFF2-40B4-BE49-F238E27FC236}">
                <a16:creationId xmlns:a16="http://schemas.microsoft.com/office/drawing/2014/main" id="{F19AEF09-9796-CF40-9259-EEA413158C5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6857003" y="2209142"/>
            <a:ext cx="467021" cy="489626"/>
          </a:xfrm>
          <a:prstGeom prst="rect">
            <a:avLst/>
          </a:prstGeom>
        </p:spPr>
      </p:pic>
      <p:pic>
        <p:nvPicPr>
          <p:cNvPr id="47" name="Graphic 46" descr="Group of people">
            <a:extLst>
              <a:ext uri="{FF2B5EF4-FFF2-40B4-BE49-F238E27FC236}">
                <a16:creationId xmlns:a16="http://schemas.microsoft.com/office/drawing/2014/main" id="{B388EC4B-2C9B-0047-B743-A02258EB862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914592" y="3412467"/>
            <a:ext cx="313529" cy="349929"/>
          </a:xfrm>
          <a:prstGeom prst="rect">
            <a:avLst/>
          </a:prstGeom>
        </p:spPr>
      </p:pic>
      <p:pic>
        <p:nvPicPr>
          <p:cNvPr id="48" name="Graphic 47" descr="Man with kid">
            <a:extLst>
              <a:ext uri="{FF2B5EF4-FFF2-40B4-BE49-F238E27FC236}">
                <a16:creationId xmlns:a16="http://schemas.microsoft.com/office/drawing/2014/main" id="{79DA2BF6-2ACA-994C-974B-BEF18D90014A}"/>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4694662" y="2685441"/>
            <a:ext cx="483341" cy="483341"/>
          </a:xfrm>
          <a:prstGeom prst="rect">
            <a:avLst/>
          </a:prstGeom>
        </p:spPr>
      </p:pic>
      <p:pic>
        <p:nvPicPr>
          <p:cNvPr id="49" name="Graphic 48" descr="Employee badge">
            <a:extLst>
              <a:ext uri="{FF2B5EF4-FFF2-40B4-BE49-F238E27FC236}">
                <a16:creationId xmlns:a16="http://schemas.microsoft.com/office/drawing/2014/main" id="{32FD9020-1F86-0944-889B-4E4C38F1C6F5}"/>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2334986" y="3771119"/>
            <a:ext cx="728921" cy="728921"/>
          </a:xfrm>
          <a:prstGeom prst="rect">
            <a:avLst/>
          </a:prstGeom>
        </p:spPr>
      </p:pic>
    </p:spTree>
    <p:extLst>
      <p:ext uri="{BB962C8B-B14F-4D97-AF65-F5344CB8AC3E}">
        <p14:creationId xmlns:p14="http://schemas.microsoft.com/office/powerpoint/2010/main" val="253085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B68EA6-9400-48DD-B322-E2AAB4C2B0C7}"/>
              </a:ext>
            </a:extLst>
          </p:cNvPr>
          <p:cNvSpPr>
            <a:spLocks noGrp="1"/>
          </p:cNvSpPr>
          <p:nvPr>
            <p:ph type="body" sz="quarter" idx="13"/>
          </p:nvPr>
        </p:nvSpPr>
        <p:spPr/>
        <p:txBody>
          <a:bodyPr/>
          <a:lstStyle/>
          <a:p>
            <a:r>
              <a:rPr lang="en-GB" sz="7200" dirty="0">
                <a:hlinkClick r:id="rId2">
                  <a:extLst>
                    <a:ext uri="{A12FA001-AC4F-418D-AE19-62706E023703}">
                      <ahyp:hlinkClr xmlns:ahyp="http://schemas.microsoft.com/office/drawing/2018/hyperlinkcolor" xmlns="" val="tx"/>
                    </a:ext>
                  </a:extLst>
                </a:hlinkClick>
              </a:rPr>
              <a:t>The Consultant Social Worker Role</a:t>
            </a:r>
            <a:endParaRPr lang="en-GB" sz="7200" dirty="0"/>
          </a:p>
        </p:txBody>
      </p:sp>
      <p:sp>
        <p:nvSpPr>
          <p:cNvPr id="3" name="Text Placeholder 2">
            <a:extLst>
              <a:ext uri="{FF2B5EF4-FFF2-40B4-BE49-F238E27FC236}">
                <a16:creationId xmlns:a16="http://schemas.microsoft.com/office/drawing/2014/main" id="{3BDBC32F-9409-4A4D-8245-58315343D149}"/>
              </a:ext>
            </a:extLst>
          </p:cNvPr>
          <p:cNvSpPr>
            <a:spLocks noGrp="1"/>
          </p:cNvSpPr>
          <p:nvPr>
            <p:ph type="body" sz="quarter" idx="14"/>
          </p:nvPr>
        </p:nvSpPr>
        <p:spPr/>
        <p:txBody>
          <a:bodyPr/>
          <a:lstStyle/>
          <a:p>
            <a:r>
              <a:rPr lang="en-GB" dirty="0"/>
              <a:t>03</a:t>
            </a:r>
          </a:p>
        </p:txBody>
      </p:sp>
      <p:sp>
        <p:nvSpPr>
          <p:cNvPr id="5" name="Slide Number Placeholder 4">
            <a:extLst>
              <a:ext uri="{FF2B5EF4-FFF2-40B4-BE49-F238E27FC236}">
                <a16:creationId xmlns:a16="http://schemas.microsoft.com/office/drawing/2014/main" id="{4C011C7E-1504-4986-9728-9F6DDFB61526}"/>
              </a:ext>
            </a:extLst>
          </p:cNvPr>
          <p:cNvSpPr>
            <a:spLocks noGrp="1"/>
          </p:cNvSpPr>
          <p:nvPr>
            <p:ph type="sldNum" sz="quarter" idx="16"/>
          </p:nvPr>
        </p:nvSpPr>
        <p:spPr/>
        <p:txBody>
          <a:bodyPr/>
          <a:lstStyle/>
          <a:p>
            <a:fld id="{26CBEDFF-54C4-0E4E-99A7-41CA8DD99F11}" type="slidenum">
              <a:rPr lang="en-US" smtClean="0"/>
              <a:pPr/>
              <a:t>11</a:t>
            </a:fld>
            <a:endParaRPr lang="en-US"/>
          </a:p>
        </p:txBody>
      </p:sp>
    </p:spTree>
    <p:extLst>
      <p:ext uri="{BB962C8B-B14F-4D97-AF65-F5344CB8AC3E}">
        <p14:creationId xmlns:p14="http://schemas.microsoft.com/office/powerpoint/2010/main" val="3750575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D5B11-230B-244F-8990-09D2C61E1F37}"/>
              </a:ext>
            </a:extLst>
          </p:cNvPr>
          <p:cNvSpPr>
            <a:spLocks noGrp="1"/>
          </p:cNvSpPr>
          <p:nvPr>
            <p:ph type="ftr" sz="quarter" idx="10"/>
          </p:nvPr>
        </p:nvSpPr>
        <p:spPr/>
        <p:txBody>
          <a:bodyPr/>
          <a:lstStyle/>
          <a:p>
            <a:r>
              <a:rPr lang="en-US" dirty="0"/>
              <a:t>The Consultant Social Worker Role</a:t>
            </a:r>
          </a:p>
        </p:txBody>
      </p:sp>
      <p:sp>
        <p:nvSpPr>
          <p:cNvPr id="3" name="Slide Number Placeholder 2">
            <a:extLst>
              <a:ext uri="{FF2B5EF4-FFF2-40B4-BE49-F238E27FC236}">
                <a16:creationId xmlns:a16="http://schemas.microsoft.com/office/drawing/2014/main" id="{2CBABCD7-7661-6F4E-B473-ABBD86E106EE}"/>
              </a:ext>
            </a:extLst>
          </p:cNvPr>
          <p:cNvSpPr>
            <a:spLocks noGrp="1"/>
          </p:cNvSpPr>
          <p:nvPr>
            <p:ph type="sldNum" sz="quarter" idx="11"/>
          </p:nvPr>
        </p:nvSpPr>
        <p:spPr/>
        <p:txBody>
          <a:bodyPr/>
          <a:lstStyle/>
          <a:p>
            <a:fld id="{26CBEDFF-54C4-0E4E-99A7-41CA8DD99F11}" type="slidenum">
              <a:rPr lang="en-US" smtClean="0"/>
              <a:pPr/>
              <a:t>12</a:t>
            </a:fld>
            <a:endParaRPr lang="en-US"/>
          </a:p>
        </p:txBody>
      </p:sp>
      <p:sp>
        <p:nvSpPr>
          <p:cNvPr id="9" name="Title 1">
            <a:extLst>
              <a:ext uri="{FF2B5EF4-FFF2-40B4-BE49-F238E27FC236}">
                <a16:creationId xmlns:a16="http://schemas.microsoft.com/office/drawing/2014/main" id="{183DF758-743F-BB4C-B4AB-B98CE8394FD2}"/>
              </a:ext>
            </a:extLst>
          </p:cNvPr>
          <p:cNvSpPr txBox="1">
            <a:spLocks/>
          </p:cNvSpPr>
          <p:nvPr/>
        </p:nvSpPr>
        <p:spPr>
          <a:xfrm>
            <a:off x="860919" y="757313"/>
            <a:ext cx="4979805" cy="1084739"/>
          </a:xfrm>
          <a:prstGeom prst="rect">
            <a:avLst/>
          </a:prstGeom>
        </p:spPr>
        <p:txBody>
          <a:bodyPr lIns="0" tIns="0" rIns="0" bIns="0" anchor="ctr" anchorCtr="0"/>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US" dirty="0"/>
              <a:t>CSW : Role &amp; Responsibilities</a:t>
            </a:r>
            <a:endParaRPr lang="en-US" b="0" spc="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5AE8EA7-E8F5-4146-8BFA-E861634C39ED}"/>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1E3A1585-61AF-1C4E-A8BD-49537BD3EBC8}"/>
              </a:ext>
            </a:extLst>
          </p:cNvPr>
          <p:cNvSpPr txBox="1">
            <a:spLocks/>
          </p:cNvSpPr>
          <p:nvPr/>
        </p:nvSpPr>
        <p:spPr>
          <a:xfrm>
            <a:off x="758687" y="2340000"/>
            <a:ext cx="4727709" cy="362707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600"/>
              </a:spcBef>
              <a:buNone/>
            </a:pPr>
            <a:endParaRPr lang="en-US" sz="1600" dirty="0">
              <a:latin typeface="Arial" panose="020B0604020202020204" pitchFamily="34" charset="0"/>
              <a:cs typeface="Arial" panose="020B0604020202020204" pitchFamily="34" charset="0"/>
            </a:endParaRPr>
          </a:p>
          <a:p>
            <a:pPr marL="0" indent="0">
              <a:lnSpc>
                <a:spcPct val="100000"/>
              </a:lnSpc>
              <a:spcBef>
                <a:spcPts val="1600"/>
              </a:spcBef>
              <a:buNone/>
            </a:pPr>
            <a:endParaRPr lang="en-US" sz="1600" dirty="0">
              <a:latin typeface="Arial" panose="020B0604020202020204" pitchFamily="34" charset="0"/>
              <a:cs typeface="Arial" panose="020B0604020202020204" pitchFamily="34" charset="0"/>
            </a:endParaRPr>
          </a:p>
          <a:p>
            <a:pPr marL="0" indent="0">
              <a:lnSpc>
                <a:spcPct val="100000"/>
              </a:lnSpc>
              <a:spcBef>
                <a:spcPts val="1600"/>
              </a:spcBef>
              <a:buNone/>
            </a:pPr>
            <a:endParaRPr lang="en-US" sz="1600"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03D6DE98-3AB8-1F42-A60D-90AF71F3C582}"/>
              </a:ext>
              <a:ext uri="{C183D7F6-B498-43B3-948B-1728B52AA6E4}">
                <adec:decorative xmlns:adec="http://schemas.microsoft.com/office/drawing/2017/decorative" xmlns="" val="1"/>
              </a:ext>
            </a:extLst>
          </p:cNvPr>
          <p:cNvCxnSpPr>
            <a:cxnSpLocks/>
          </p:cNvCxnSpPr>
          <p:nvPr/>
        </p:nvCxnSpPr>
        <p:spPr>
          <a:xfrm>
            <a:off x="6409427" y="757313"/>
            <a:ext cx="0" cy="53746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1F6B42E-BB10-45B0-8123-35066DD1D3BA}"/>
              </a:ext>
            </a:extLst>
          </p:cNvPr>
          <p:cNvSpPr/>
          <p:nvPr/>
        </p:nvSpPr>
        <p:spPr>
          <a:xfrm>
            <a:off x="828575" y="1906770"/>
            <a:ext cx="5082680" cy="4078039"/>
          </a:xfrm>
          <a:prstGeom prst="rect">
            <a:avLst/>
          </a:prstGeom>
        </p:spPr>
        <p:txBody>
          <a:bodyPr wrap="square">
            <a:spAutoFit/>
          </a:bodyPr>
          <a:lstStyle/>
          <a:p>
            <a:r>
              <a:rPr lang="en-GB" sz="1400" b="1" dirty="0">
                <a:solidFill>
                  <a:srgbClr val="FF0000"/>
                </a:solidFill>
              </a:rPr>
              <a:t>Practice Educator</a:t>
            </a:r>
          </a:p>
          <a:p>
            <a:endParaRPr lang="en-GB" sz="1200" dirty="0"/>
          </a:p>
          <a:p>
            <a:pPr marL="171450" indent="-171450">
              <a:buClr>
                <a:srgbClr val="FF0000"/>
              </a:buClr>
              <a:buFont typeface="Arial" panose="020B0604020202020204" pitchFamily="34" charset="0"/>
              <a:buChar char="•"/>
            </a:pPr>
            <a:r>
              <a:rPr lang="en-GB" sz="1100" dirty="0">
                <a:solidFill>
                  <a:srgbClr val="000000"/>
                </a:solidFill>
              </a:rPr>
              <a:t>Create valuable learning opportunities for students by identifying appropriate children and families for the unit to work with throughout the year.</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Provide ongoing support and guidance to students for the children and families they work with.</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Use your judgement to expose students to increasingly complex and varied casework at the appropriate level whilst increasing their autonomy as they demonstrate progress.</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Support the students to apply the practice models they have learnt in discussions and work with children and families.</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Regularly observe the students in their direct work with families, giving developmental feedback. </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Track and report on each student’s progress through the programme.</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Be the named case holder of all children and families assigned to the unit and responsible for ensuring statutory requirements of the unit’s cases are complied with and hold responsibility for decisions in case work.</a:t>
            </a:r>
          </a:p>
        </p:txBody>
      </p:sp>
      <p:sp>
        <p:nvSpPr>
          <p:cNvPr id="7" name="Rectangle 6">
            <a:extLst>
              <a:ext uri="{FF2B5EF4-FFF2-40B4-BE49-F238E27FC236}">
                <a16:creationId xmlns:a16="http://schemas.microsoft.com/office/drawing/2014/main" id="{F989CFA3-1453-43DA-8407-B78A0ED27D2C}"/>
              </a:ext>
            </a:extLst>
          </p:cNvPr>
          <p:cNvSpPr/>
          <p:nvPr/>
        </p:nvSpPr>
        <p:spPr>
          <a:xfrm>
            <a:off x="6907600" y="1445105"/>
            <a:ext cx="4848106" cy="4539704"/>
          </a:xfrm>
          <a:prstGeom prst="rect">
            <a:avLst/>
          </a:prstGeom>
        </p:spPr>
        <p:txBody>
          <a:bodyPr wrap="square">
            <a:spAutoFit/>
          </a:bodyPr>
          <a:lstStyle/>
          <a:p>
            <a:r>
              <a:rPr lang="en-GB" sz="1400" b="1" dirty="0">
                <a:solidFill>
                  <a:srgbClr val="FF0000"/>
                </a:solidFill>
              </a:rPr>
              <a:t>Management and Leadership</a:t>
            </a:r>
          </a:p>
          <a:p>
            <a:endParaRPr lang="en-GB" sz="1100" b="1" dirty="0">
              <a:solidFill>
                <a:srgbClr val="C00000"/>
              </a:solidFill>
            </a:endParaRPr>
          </a:p>
          <a:p>
            <a:pPr marL="171450" indent="-171450">
              <a:buClr>
                <a:srgbClr val="FF0000"/>
              </a:buClr>
              <a:buFont typeface="Arial" panose="020B0604020202020204" pitchFamily="34" charset="0"/>
              <a:buChar char="•"/>
            </a:pPr>
            <a:r>
              <a:rPr lang="en-GB" sz="1100" dirty="0">
                <a:solidFill>
                  <a:srgbClr val="000000"/>
                </a:solidFill>
              </a:rPr>
              <a:t>Lead the weekly unit meetings which: incorporate systemic thinking about family cases, encourage the students to hold multiple hypotheses, encourage peer challenge and critical reflection in decision making.</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Hold regular one-to-one supervision sessions with students, encouraging reflexive practice and self-awareness.</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Where performance issues arise, address these in a professional way, holding high standards whilst supporting the participant to resolve issues.</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Manage the workflow and allocation of work with children and families coming into the unit.</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Work closely with Frontline to ensure the smooth set up and running of the unit. </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Ensure all elements of the practice assessments are completed in a timely fashion and regular deadlines are met by students throughout the year.</a:t>
            </a:r>
          </a:p>
          <a:p>
            <a:pPr marL="171450" indent="-171450">
              <a:buClr>
                <a:srgbClr val="FF0000"/>
              </a:buClr>
              <a:buFont typeface="Arial" panose="020B0604020202020204" pitchFamily="34" charset="0"/>
              <a:buChar char="•"/>
            </a:pPr>
            <a:endParaRPr lang="en-GB" sz="1100" dirty="0">
              <a:solidFill>
                <a:srgbClr val="000000"/>
              </a:solidFill>
            </a:endParaRPr>
          </a:p>
          <a:p>
            <a:pPr marL="171450" indent="-171450">
              <a:buClr>
                <a:srgbClr val="FF0000"/>
              </a:buClr>
              <a:buFont typeface="Arial" panose="020B0604020202020204" pitchFamily="34" charset="0"/>
              <a:buChar char="•"/>
            </a:pPr>
            <a:r>
              <a:rPr lang="en-GB" sz="1100" dirty="0">
                <a:solidFill>
                  <a:srgbClr val="000000"/>
                </a:solidFill>
              </a:rPr>
              <a:t>Contribute towards wider service planning within the local authority, thinking about how the Frontline unit can contribute towards developments in practice across the local authority.</a:t>
            </a:r>
          </a:p>
        </p:txBody>
      </p:sp>
    </p:spTree>
    <p:extLst>
      <p:ext uri="{BB962C8B-B14F-4D97-AF65-F5344CB8AC3E}">
        <p14:creationId xmlns:p14="http://schemas.microsoft.com/office/powerpoint/2010/main" val="240329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D5B11-230B-244F-8990-09D2C61E1F37}"/>
              </a:ext>
            </a:extLst>
          </p:cNvPr>
          <p:cNvSpPr>
            <a:spLocks noGrp="1"/>
          </p:cNvSpPr>
          <p:nvPr>
            <p:ph type="ftr" sz="quarter" idx="10"/>
          </p:nvPr>
        </p:nvSpPr>
        <p:spPr/>
        <p:txBody>
          <a:bodyPr/>
          <a:lstStyle/>
          <a:p>
            <a:r>
              <a:rPr lang="en-US" dirty="0"/>
              <a:t>The Consultant Social Worker Role</a:t>
            </a:r>
          </a:p>
        </p:txBody>
      </p:sp>
      <p:sp>
        <p:nvSpPr>
          <p:cNvPr id="3" name="Slide Number Placeholder 2">
            <a:extLst>
              <a:ext uri="{FF2B5EF4-FFF2-40B4-BE49-F238E27FC236}">
                <a16:creationId xmlns:a16="http://schemas.microsoft.com/office/drawing/2014/main" id="{2CBABCD7-7661-6F4E-B473-ABBD86E106EE}"/>
              </a:ext>
            </a:extLst>
          </p:cNvPr>
          <p:cNvSpPr>
            <a:spLocks noGrp="1"/>
          </p:cNvSpPr>
          <p:nvPr>
            <p:ph type="sldNum" sz="quarter" idx="11"/>
          </p:nvPr>
        </p:nvSpPr>
        <p:spPr/>
        <p:txBody>
          <a:bodyPr/>
          <a:lstStyle/>
          <a:p>
            <a:fld id="{26CBEDFF-54C4-0E4E-99A7-41CA8DD99F11}" type="slidenum">
              <a:rPr lang="en-US" smtClean="0"/>
              <a:pPr/>
              <a:t>13</a:t>
            </a:fld>
            <a:endParaRPr lang="en-US"/>
          </a:p>
        </p:txBody>
      </p:sp>
      <p:sp>
        <p:nvSpPr>
          <p:cNvPr id="9" name="Title 1">
            <a:extLst>
              <a:ext uri="{FF2B5EF4-FFF2-40B4-BE49-F238E27FC236}">
                <a16:creationId xmlns:a16="http://schemas.microsoft.com/office/drawing/2014/main" id="{183DF758-743F-BB4C-B4AB-B98CE8394FD2}"/>
              </a:ext>
            </a:extLst>
          </p:cNvPr>
          <p:cNvSpPr txBox="1">
            <a:spLocks/>
          </p:cNvSpPr>
          <p:nvPr/>
        </p:nvSpPr>
        <p:spPr>
          <a:xfrm>
            <a:off x="860919" y="757313"/>
            <a:ext cx="4979805" cy="1084739"/>
          </a:xfrm>
          <a:prstGeom prst="rect">
            <a:avLst/>
          </a:prstGeom>
        </p:spPr>
        <p:txBody>
          <a:bodyPr lIns="0" tIns="0" rIns="0" bIns="0" anchor="ctr" anchorCtr="0"/>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US" dirty="0"/>
              <a:t>The CSW </a:t>
            </a:r>
            <a:br>
              <a:rPr lang="en-US" dirty="0"/>
            </a:br>
            <a:r>
              <a:rPr lang="en-US" dirty="0"/>
              <a:t>training offer</a:t>
            </a:r>
            <a:endParaRPr lang="en-US" b="0" spc="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5AE8EA7-E8F5-4146-8BFA-E861634C39ED}"/>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4BC6F99-40BB-744E-9138-6D4C04D4389C}"/>
              </a:ext>
            </a:extLst>
          </p:cNvPr>
          <p:cNvGrpSpPr/>
          <p:nvPr/>
        </p:nvGrpSpPr>
        <p:grpSpPr>
          <a:xfrm>
            <a:off x="5265479" y="1269000"/>
            <a:ext cx="6753403" cy="4319999"/>
            <a:chOff x="4367688" y="1842052"/>
            <a:chExt cx="6963393" cy="4454325"/>
          </a:xfrm>
        </p:grpSpPr>
        <p:sp>
          <p:nvSpPr>
            <p:cNvPr id="6" name="Freeform 27">
              <a:extLst>
                <a:ext uri="{FF2B5EF4-FFF2-40B4-BE49-F238E27FC236}">
                  <a16:creationId xmlns:a16="http://schemas.microsoft.com/office/drawing/2014/main" id="{970C6CA7-B6C0-F843-9B41-239B09F0AB50}"/>
                </a:ext>
              </a:extLst>
            </p:cNvPr>
            <p:cNvSpPr/>
            <p:nvPr/>
          </p:nvSpPr>
          <p:spPr>
            <a:xfrm>
              <a:off x="4367688" y="1842052"/>
              <a:ext cx="3420000" cy="2160000"/>
            </a:xfrm>
            <a:custGeom>
              <a:avLst/>
              <a:gdLst>
                <a:gd name="connsiteX0" fmla="*/ 0 w 2478370"/>
                <a:gd name="connsiteY0" fmla="*/ 0 h 1487022"/>
                <a:gd name="connsiteX1" fmla="*/ 2478370 w 2478370"/>
                <a:gd name="connsiteY1" fmla="*/ 0 h 1487022"/>
                <a:gd name="connsiteX2" fmla="*/ 2478370 w 2478370"/>
                <a:gd name="connsiteY2" fmla="*/ 1487022 h 1487022"/>
                <a:gd name="connsiteX3" fmla="*/ 0 w 2478370"/>
                <a:gd name="connsiteY3" fmla="*/ 1487022 h 1487022"/>
                <a:gd name="connsiteX4" fmla="*/ 0 w 2478370"/>
                <a:gd name="connsiteY4" fmla="*/ 0 h 1487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70" h="1487022">
                  <a:moveTo>
                    <a:pt x="0" y="0"/>
                  </a:moveTo>
                  <a:lnTo>
                    <a:pt x="2478370" y="0"/>
                  </a:lnTo>
                  <a:lnTo>
                    <a:pt x="2478370" y="1487022"/>
                  </a:lnTo>
                  <a:lnTo>
                    <a:pt x="0" y="1487022"/>
                  </a:lnTo>
                  <a:lnTo>
                    <a:pt x="0" y="0"/>
                  </a:lnTo>
                  <a:close/>
                </a:path>
              </a:pathLst>
            </a:custGeom>
            <a:solidFill>
              <a:schemeClr val="tx2"/>
            </a:solidFill>
            <a:ln w="38100" cap="flat" cmpd="sng" algn="ctr">
              <a:noFill/>
              <a:prstDash val="solid"/>
              <a:miter lim="800000"/>
            </a:ln>
            <a:effectLst/>
          </p:spPr>
          <p:txBody>
            <a:bodyPr spcFirstLastPara="0" vert="horz" wrap="square" lIns="149352" tIns="149352" rIns="149352" bIns="149352" numCol="1" spcCol="1270" anchor="ctr" anchorCtr="0">
              <a:noAutofit/>
            </a:bodyPr>
            <a:lstStyle/>
            <a:p>
              <a:pPr defTabSz="933450">
                <a:spcBef>
                  <a:spcPct val="0"/>
                </a:spcBef>
                <a:spcAft>
                  <a:spcPct val="35000"/>
                </a:spcAft>
                <a:defRPr/>
              </a:pPr>
              <a:r>
                <a:rPr lang="en-GB" sz="1600" b="1" kern="0" dirty="0">
                  <a:solidFill>
                    <a:schemeClr val="bg1"/>
                  </a:solidFill>
                  <a:latin typeface="Arial" panose="020B0604020202020204" pitchFamily="34" charset="0"/>
                  <a:ea typeface="+mn-lt"/>
                  <a:cs typeface="Arial" panose="020B0604020202020204" pitchFamily="34" charset="0"/>
                </a:rPr>
                <a:t>CSW Leadership Development Programme </a:t>
              </a:r>
              <a:r>
                <a:rPr lang="en-GB" sz="1600" kern="0" dirty="0">
                  <a:solidFill>
                    <a:schemeClr val="bg1"/>
                  </a:solidFill>
                  <a:latin typeface="Arial" panose="020B0604020202020204" pitchFamily="34" charset="0"/>
                  <a:ea typeface="+mn-lt"/>
                  <a:cs typeface="Arial" panose="020B0604020202020204" pitchFamily="34" charset="0"/>
                </a:rPr>
                <a:t>(21 taught days </a:t>
              </a:r>
              <a:br>
                <a:rPr lang="en-GB" sz="1600" kern="0" dirty="0">
                  <a:solidFill>
                    <a:schemeClr val="bg1"/>
                  </a:solidFill>
                  <a:latin typeface="Arial" panose="020B0604020202020204" pitchFamily="34" charset="0"/>
                  <a:ea typeface="+mn-lt"/>
                  <a:cs typeface="Arial" panose="020B0604020202020204" pitchFamily="34" charset="0"/>
                </a:rPr>
              </a:br>
              <a:r>
                <a:rPr lang="en-GB" sz="1600" kern="0" dirty="0">
                  <a:solidFill>
                    <a:schemeClr val="bg1"/>
                  </a:solidFill>
                  <a:latin typeface="Arial" panose="020B0604020202020204" pitchFamily="34" charset="0"/>
                  <a:ea typeface="+mn-lt"/>
                  <a:cs typeface="Arial" panose="020B0604020202020204" pitchFamily="34" charset="0"/>
                </a:rPr>
                <a:t>plus up to six unit meeting practice sessions) </a:t>
              </a:r>
              <a:endParaRPr lang="en-US" sz="1600" dirty="0">
                <a:solidFill>
                  <a:schemeClr val="bg1"/>
                </a:solidFill>
                <a:latin typeface="Arial" panose="020B0604020202020204" pitchFamily="34" charset="0"/>
                <a:cs typeface="Arial" panose="020B0604020202020204" pitchFamily="34" charset="0"/>
              </a:endParaRPr>
            </a:p>
          </p:txBody>
        </p:sp>
        <p:sp>
          <p:nvSpPr>
            <p:cNvPr id="7" name="Freeform 28">
              <a:extLst>
                <a:ext uri="{FF2B5EF4-FFF2-40B4-BE49-F238E27FC236}">
                  <a16:creationId xmlns:a16="http://schemas.microsoft.com/office/drawing/2014/main" id="{BC468B7A-5B0C-3240-A486-541CE8FE89DF}"/>
                </a:ext>
              </a:extLst>
            </p:cNvPr>
            <p:cNvSpPr/>
            <p:nvPr/>
          </p:nvSpPr>
          <p:spPr>
            <a:xfrm>
              <a:off x="4367688" y="4136377"/>
              <a:ext cx="3420000" cy="2160000"/>
            </a:xfrm>
            <a:custGeom>
              <a:avLst/>
              <a:gdLst>
                <a:gd name="connsiteX0" fmla="*/ 0 w 2478370"/>
                <a:gd name="connsiteY0" fmla="*/ 0 h 1487022"/>
                <a:gd name="connsiteX1" fmla="*/ 2478370 w 2478370"/>
                <a:gd name="connsiteY1" fmla="*/ 0 h 1487022"/>
                <a:gd name="connsiteX2" fmla="*/ 2478370 w 2478370"/>
                <a:gd name="connsiteY2" fmla="*/ 1487022 h 1487022"/>
                <a:gd name="connsiteX3" fmla="*/ 0 w 2478370"/>
                <a:gd name="connsiteY3" fmla="*/ 1487022 h 1487022"/>
                <a:gd name="connsiteX4" fmla="*/ 0 w 2478370"/>
                <a:gd name="connsiteY4" fmla="*/ 0 h 1487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70" h="1487022">
                  <a:moveTo>
                    <a:pt x="0" y="0"/>
                  </a:moveTo>
                  <a:lnTo>
                    <a:pt x="2478370" y="0"/>
                  </a:lnTo>
                  <a:lnTo>
                    <a:pt x="2478370" y="1487022"/>
                  </a:lnTo>
                  <a:lnTo>
                    <a:pt x="0" y="1487022"/>
                  </a:lnTo>
                  <a:lnTo>
                    <a:pt x="0" y="0"/>
                  </a:lnTo>
                  <a:close/>
                </a:path>
              </a:pathLst>
            </a:custGeom>
            <a:solidFill>
              <a:schemeClr val="accent2"/>
            </a:solidFill>
            <a:ln w="38100" cap="flat" cmpd="sng" algn="ctr">
              <a:noFill/>
              <a:prstDash val="solid"/>
              <a:miter lim="800000"/>
            </a:ln>
            <a:effectLst/>
          </p:spPr>
          <p:txBody>
            <a:bodyPr spcFirstLastPara="0" vert="horz" wrap="square" lIns="149352" tIns="149352" rIns="149352" bIns="149352" numCol="1" spcCol="1270" anchor="ctr" anchorCtr="0">
              <a:noAutofit/>
            </a:bodyPr>
            <a:lstStyle/>
            <a:p>
              <a:pPr defTabSz="933450">
                <a:spcBef>
                  <a:spcPct val="0"/>
                </a:spcBef>
                <a:spcAft>
                  <a:spcPct val="35000"/>
                </a:spcAft>
                <a:defRPr/>
              </a:pPr>
              <a:r>
                <a:rPr lang="en-US" sz="1600" b="1" kern="0" dirty="0">
                  <a:solidFill>
                    <a:schemeClr val="bg1"/>
                  </a:solidFill>
                  <a:latin typeface="Arial" panose="020B0604020202020204" pitchFamily="34" charset="0"/>
                  <a:cs typeface="Arial" panose="020B0604020202020204" pitchFamily="34" charset="0"/>
                </a:rPr>
                <a:t>Coaching </a:t>
              </a:r>
              <a:r>
                <a:rPr lang="en-US" sz="1600" kern="0" dirty="0">
                  <a:solidFill>
                    <a:schemeClr val="bg1"/>
                  </a:solidFill>
                  <a:latin typeface="Arial" panose="020B0604020202020204" pitchFamily="34" charset="0"/>
                  <a:cs typeface="Arial" panose="020B0604020202020204" pitchFamily="34" charset="0"/>
                </a:rPr>
                <a:t>support from your practice tutor</a:t>
              </a:r>
            </a:p>
          </p:txBody>
        </p:sp>
        <p:sp>
          <p:nvSpPr>
            <p:cNvPr id="8" name="Freeform 29">
              <a:extLst>
                <a:ext uri="{FF2B5EF4-FFF2-40B4-BE49-F238E27FC236}">
                  <a16:creationId xmlns:a16="http://schemas.microsoft.com/office/drawing/2014/main" id="{B886CDB4-8152-9945-8B6D-32A6B900D061}"/>
                </a:ext>
              </a:extLst>
            </p:cNvPr>
            <p:cNvSpPr/>
            <p:nvPr/>
          </p:nvSpPr>
          <p:spPr>
            <a:xfrm>
              <a:off x="7911081" y="1842052"/>
              <a:ext cx="3420000" cy="2160000"/>
            </a:xfrm>
            <a:custGeom>
              <a:avLst/>
              <a:gdLst>
                <a:gd name="connsiteX0" fmla="*/ 0 w 2478370"/>
                <a:gd name="connsiteY0" fmla="*/ 0 h 1487022"/>
                <a:gd name="connsiteX1" fmla="*/ 2478370 w 2478370"/>
                <a:gd name="connsiteY1" fmla="*/ 0 h 1487022"/>
                <a:gd name="connsiteX2" fmla="*/ 2478370 w 2478370"/>
                <a:gd name="connsiteY2" fmla="*/ 1487022 h 1487022"/>
                <a:gd name="connsiteX3" fmla="*/ 0 w 2478370"/>
                <a:gd name="connsiteY3" fmla="*/ 1487022 h 1487022"/>
                <a:gd name="connsiteX4" fmla="*/ 0 w 2478370"/>
                <a:gd name="connsiteY4" fmla="*/ 0 h 1487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70" h="1487022">
                  <a:moveTo>
                    <a:pt x="0" y="0"/>
                  </a:moveTo>
                  <a:lnTo>
                    <a:pt x="2478370" y="0"/>
                  </a:lnTo>
                  <a:lnTo>
                    <a:pt x="2478370" y="1487022"/>
                  </a:lnTo>
                  <a:lnTo>
                    <a:pt x="0" y="1487022"/>
                  </a:lnTo>
                  <a:lnTo>
                    <a:pt x="0" y="0"/>
                  </a:lnTo>
                  <a:close/>
                </a:path>
              </a:pathLst>
            </a:custGeom>
            <a:solidFill>
              <a:schemeClr val="accent2"/>
            </a:solidFill>
            <a:ln w="38100" cap="flat" cmpd="sng" algn="ctr">
              <a:noFill/>
              <a:prstDash val="solid"/>
              <a:miter lim="800000"/>
            </a:ln>
            <a:effectLst/>
          </p:spPr>
          <p:txBody>
            <a:bodyPr spcFirstLastPara="0" vert="horz" wrap="square" lIns="149352" tIns="149352" rIns="149352" bIns="149352" numCol="1" spcCol="1270" anchor="ctr" anchorCtr="0">
              <a:noAutofit/>
            </a:bodyPr>
            <a:lstStyle/>
            <a:p>
              <a:pPr defTabSz="933450">
                <a:spcBef>
                  <a:spcPct val="0"/>
                </a:spcBef>
                <a:spcAft>
                  <a:spcPct val="35000"/>
                </a:spcAft>
                <a:defRPr/>
              </a:pPr>
              <a:r>
                <a:rPr lang="en-US" sz="1600" kern="0" dirty="0">
                  <a:solidFill>
                    <a:schemeClr val="bg1"/>
                  </a:solidFill>
                  <a:latin typeface="Arial" panose="020B0604020202020204" pitchFamily="34" charset="0"/>
                  <a:ea typeface="+mn-lt"/>
                  <a:cs typeface="Arial" panose="020B0604020202020204" pitchFamily="34" charset="0"/>
                </a:rPr>
                <a:t>Systemic practice, motivational interviewing and parenting interventions, as well as </a:t>
              </a:r>
              <a:r>
                <a:rPr lang="en-US" sz="1600" b="1" kern="0" dirty="0">
                  <a:solidFill>
                    <a:schemeClr val="bg1"/>
                  </a:solidFill>
                  <a:latin typeface="Arial" panose="020B0604020202020204" pitchFamily="34" charset="0"/>
                  <a:ea typeface="+mn-lt"/>
                  <a:cs typeface="Arial" panose="020B0604020202020204" pitchFamily="34" charset="0"/>
                </a:rPr>
                <a:t>practice education and leadership skills </a:t>
              </a:r>
              <a:endParaRPr lang="en-US" sz="1600" b="1" dirty="0">
                <a:solidFill>
                  <a:schemeClr val="bg1"/>
                </a:solidFill>
                <a:latin typeface="Arial" panose="020B0604020202020204" pitchFamily="34" charset="0"/>
                <a:cs typeface="Arial" panose="020B0604020202020204" pitchFamily="34" charset="0"/>
              </a:endParaRPr>
            </a:p>
          </p:txBody>
        </p:sp>
        <p:sp>
          <p:nvSpPr>
            <p:cNvPr id="11" name="Freeform 30">
              <a:extLst>
                <a:ext uri="{FF2B5EF4-FFF2-40B4-BE49-F238E27FC236}">
                  <a16:creationId xmlns:a16="http://schemas.microsoft.com/office/drawing/2014/main" id="{AFE818C3-EADF-7E44-86E1-FF7202E81294}"/>
                </a:ext>
              </a:extLst>
            </p:cNvPr>
            <p:cNvSpPr/>
            <p:nvPr/>
          </p:nvSpPr>
          <p:spPr>
            <a:xfrm>
              <a:off x="7911081" y="4136377"/>
              <a:ext cx="3420000" cy="2160000"/>
            </a:xfrm>
            <a:custGeom>
              <a:avLst/>
              <a:gdLst>
                <a:gd name="connsiteX0" fmla="*/ 0 w 2478370"/>
                <a:gd name="connsiteY0" fmla="*/ 0 h 1487022"/>
                <a:gd name="connsiteX1" fmla="*/ 2478370 w 2478370"/>
                <a:gd name="connsiteY1" fmla="*/ 0 h 1487022"/>
                <a:gd name="connsiteX2" fmla="*/ 2478370 w 2478370"/>
                <a:gd name="connsiteY2" fmla="*/ 1487022 h 1487022"/>
                <a:gd name="connsiteX3" fmla="*/ 0 w 2478370"/>
                <a:gd name="connsiteY3" fmla="*/ 1487022 h 1487022"/>
                <a:gd name="connsiteX4" fmla="*/ 0 w 2478370"/>
                <a:gd name="connsiteY4" fmla="*/ 0 h 1487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70" h="1487022">
                  <a:moveTo>
                    <a:pt x="0" y="0"/>
                  </a:moveTo>
                  <a:lnTo>
                    <a:pt x="2478370" y="0"/>
                  </a:lnTo>
                  <a:lnTo>
                    <a:pt x="2478370" y="1487022"/>
                  </a:lnTo>
                  <a:lnTo>
                    <a:pt x="0" y="1487022"/>
                  </a:lnTo>
                  <a:lnTo>
                    <a:pt x="0" y="0"/>
                  </a:lnTo>
                  <a:close/>
                </a:path>
              </a:pathLst>
            </a:custGeom>
            <a:solidFill>
              <a:schemeClr val="tx2"/>
            </a:solidFill>
            <a:ln w="38100" cap="flat" cmpd="sng" algn="ctr">
              <a:noFill/>
              <a:prstDash val="solid"/>
              <a:miter lim="800000"/>
            </a:ln>
            <a:effectLst/>
          </p:spPr>
          <p:txBody>
            <a:bodyPr spcFirstLastPara="0" vert="horz" wrap="square" lIns="149352" tIns="149352" rIns="149352" bIns="149352" numCol="1" spcCol="1270" anchor="ctr" anchorCtr="0">
              <a:noAutofit/>
            </a:bodyPr>
            <a:lstStyle/>
            <a:p>
              <a:pPr defTabSz="933450">
                <a:spcBef>
                  <a:spcPct val="0"/>
                </a:spcBef>
                <a:spcAft>
                  <a:spcPct val="35000"/>
                </a:spcAft>
              </a:pPr>
              <a:r>
                <a:rPr lang="en-US" sz="1600" kern="0" dirty="0">
                  <a:solidFill>
                    <a:schemeClr val="bg1"/>
                  </a:solidFill>
                  <a:latin typeface="Arial" panose="020B0604020202020204" pitchFamily="34" charset="0"/>
                  <a:cs typeface="Arial" panose="020B0604020202020204" pitchFamily="34" charset="0"/>
                </a:rPr>
                <a:t>Achieve </a:t>
              </a:r>
              <a:r>
                <a:rPr lang="en-US" sz="1600" b="1" kern="0" dirty="0">
                  <a:solidFill>
                    <a:schemeClr val="bg1"/>
                  </a:solidFill>
                  <a:latin typeface="Arial" panose="020B0604020202020204" pitchFamily="34" charset="0"/>
                  <a:cs typeface="Arial" panose="020B0604020202020204" pitchFamily="34" charset="0"/>
                </a:rPr>
                <a:t>PEPS 2</a:t>
              </a:r>
              <a:r>
                <a:rPr lang="en-US" sz="1600" kern="0" dirty="0">
                  <a:solidFill>
                    <a:schemeClr val="bg1"/>
                  </a:solidFill>
                  <a:latin typeface="Arial" panose="020B0604020202020204" pitchFamily="34" charset="0"/>
                  <a:cs typeface="Arial" panose="020B0604020202020204" pitchFamily="34" charset="0"/>
                </a:rPr>
                <a:t> at the end </a:t>
              </a:r>
              <a:br>
                <a:rPr lang="en-US" sz="1600" kern="0" dirty="0">
                  <a:solidFill>
                    <a:schemeClr val="bg1"/>
                  </a:solidFill>
                  <a:latin typeface="Arial" panose="020B0604020202020204" pitchFamily="34" charset="0"/>
                  <a:cs typeface="Arial" panose="020B0604020202020204" pitchFamily="34" charset="0"/>
                </a:rPr>
              </a:br>
              <a:r>
                <a:rPr lang="en-US" sz="1600" kern="0" dirty="0">
                  <a:solidFill>
                    <a:schemeClr val="bg1"/>
                  </a:solidFill>
                  <a:latin typeface="Arial" panose="020B0604020202020204" pitchFamily="34" charset="0"/>
                  <a:cs typeface="Arial" panose="020B0604020202020204" pitchFamily="34" charset="0"/>
                </a:rPr>
                <a:t>of Stage one</a:t>
              </a:r>
            </a:p>
          </p:txBody>
        </p:sp>
      </p:grpSp>
      <p:cxnSp>
        <p:nvCxnSpPr>
          <p:cNvPr id="16" name="Straight Connector 15">
            <a:extLst>
              <a:ext uri="{FF2B5EF4-FFF2-40B4-BE49-F238E27FC236}">
                <a16:creationId xmlns:a16="http://schemas.microsoft.com/office/drawing/2014/main" id="{594D2366-2FD1-0B45-B850-F0CDE1A97A08}"/>
              </a:ext>
              <a:ext uri="{C183D7F6-B498-43B3-948B-1728B52AA6E4}">
                <adec:decorative xmlns:adec="http://schemas.microsoft.com/office/drawing/2017/decorative" xmlns="" val="1"/>
              </a:ext>
            </a:extLst>
          </p:cNvPr>
          <p:cNvCxnSpPr>
            <a:cxnSpLocks/>
          </p:cNvCxnSpPr>
          <p:nvPr/>
        </p:nvCxnSpPr>
        <p:spPr>
          <a:xfrm>
            <a:off x="5089525" y="757313"/>
            <a:ext cx="0" cy="57226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657DFDF-A9E7-4F3E-9393-F0A879DAF3E9}"/>
              </a:ext>
            </a:extLst>
          </p:cNvPr>
          <p:cNvSpPr/>
          <p:nvPr/>
        </p:nvSpPr>
        <p:spPr>
          <a:xfrm>
            <a:off x="706680" y="2175866"/>
            <a:ext cx="4114797" cy="3970318"/>
          </a:xfrm>
          <a:prstGeom prst="rect">
            <a:avLst/>
          </a:prstGeom>
        </p:spPr>
        <p:txBody>
          <a:bodyPr wrap="square">
            <a:spAutoFit/>
          </a:bodyPr>
          <a:lstStyle/>
          <a:p>
            <a:r>
              <a:rPr lang="en-GB" sz="1400" dirty="0"/>
              <a:t>The Consultant Social Worker position offers the opportunity to:</a:t>
            </a:r>
          </a:p>
          <a:p>
            <a:endParaRPr lang="en-GB" sz="1400" dirty="0"/>
          </a:p>
          <a:p>
            <a:pPr marL="171450" indent="-171450">
              <a:buClr>
                <a:srgbClr val="FF0000"/>
              </a:buClr>
              <a:buFont typeface="Arial" panose="020B0604020202020204" pitchFamily="34" charset="0"/>
              <a:buChar char="•"/>
            </a:pPr>
            <a:r>
              <a:rPr lang="en-GB" sz="1400" dirty="0"/>
              <a:t>Take on a management-level role without leaving practice.</a:t>
            </a:r>
          </a:p>
          <a:p>
            <a:pPr marL="171450" indent="-171450">
              <a:buClr>
                <a:srgbClr val="FF0000"/>
              </a:buClr>
              <a:buFont typeface="Arial" panose="020B0604020202020204" pitchFamily="34" charset="0"/>
              <a:buChar char="•"/>
            </a:pPr>
            <a:endParaRPr lang="en-GB" sz="1400" dirty="0"/>
          </a:p>
          <a:p>
            <a:pPr marL="171450" indent="-171450">
              <a:buClr>
                <a:srgbClr val="FF0000"/>
              </a:buClr>
              <a:buFont typeface="Arial" panose="020B0604020202020204" pitchFamily="34" charset="0"/>
              <a:buChar char="•"/>
            </a:pPr>
            <a:r>
              <a:rPr lang="en-GB" sz="1400" dirty="0"/>
              <a:t>Influence and shape practice, and practice education across your local authority</a:t>
            </a:r>
          </a:p>
          <a:p>
            <a:pPr marL="171450" indent="-171450">
              <a:buClr>
                <a:srgbClr val="FF0000"/>
              </a:buClr>
              <a:buFont typeface="Arial" panose="020B0604020202020204" pitchFamily="34" charset="0"/>
              <a:buChar char="•"/>
            </a:pPr>
            <a:endParaRPr lang="en-GB" sz="1400" dirty="0"/>
          </a:p>
          <a:p>
            <a:pPr marL="171450" indent="-171450">
              <a:buClr>
                <a:srgbClr val="FF0000"/>
              </a:buClr>
              <a:buFont typeface="Arial" panose="020B0604020202020204" pitchFamily="34" charset="0"/>
              <a:buChar char="•"/>
            </a:pPr>
            <a:r>
              <a:rPr lang="en-GB" sz="1400" dirty="0"/>
              <a:t>Train in motivational interviewing and social learning theory.</a:t>
            </a:r>
          </a:p>
          <a:p>
            <a:pPr marL="171450" indent="-171450">
              <a:buClr>
                <a:srgbClr val="FF0000"/>
              </a:buClr>
              <a:buFont typeface="Arial" panose="020B0604020202020204" pitchFamily="34" charset="0"/>
              <a:buChar char="•"/>
            </a:pPr>
            <a:endParaRPr lang="en-GB" sz="1400" dirty="0"/>
          </a:p>
          <a:p>
            <a:pPr marL="171450" indent="-171450">
              <a:buClr>
                <a:srgbClr val="FF0000"/>
              </a:buClr>
              <a:buFont typeface="Arial" panose="020B0604020202020204" pitchFamily="34" charset="0"/>
              <a:buChar char="•"/>
            </a:pPr>
            <a:r>
              <a:rPr lang="en-GB" sz="1400" dirty="0"/>
              <a:t>Attain optional foundation in Systemic Practice.</a:t>
            </a:r>
          </a:p>
          <a:p>
            <a:pPr marL="171450" indent="-171450">
              <a:buClr>
                <a:srgbClr val="FF0000"/>
              </a:buClr>
              <a:buFont typeface="Arial" panose="020B0604020202020204" pitchFamily="34" charset="0"/>
              <a:buChar char="•"/>
            </a:pPr>
            <a:endParaRPr lang="en-GB" sz="1400" dirty="0"/>
          </a:p>
          <a:p>
            <a:pPr marL="171450" indent="-171450">
              <a:buClr>
                <a:srgbClr val="FF0000"/>
              </a:buClr>
              <a:buFont typeface="Arial" panose="020B0604020202020204" pitchFamily="34" charset="0"/>
              <a:buChar char="•"/>
            </a:pPr>
            <a:r>
              <a:rPr lang="en-GB" sz="1400" dirty="0"/>
              <a:t>Join a growing network of pioneering social workers shaping a new model of social work delivery and raising the profile of their local authorities at a regional and national level.</a:t>
            </a:r>
          </a:p>
        </p:txBody>
      </p:sp>
    </p:spTree>
    <p:extLst>
      <p:ext uri="{BB962C8B-B14F-4D97-AF65-F5344CB8AC3E}">
        <p14:creationId xmlns:p14="http://schemas.microsoft.com/office/powerpoint/2010/main" val="424089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2BD68C-4C1E-4C61-9406-4ABD6E04C26B}"/>
              </a:ext>
            </a:extLst>
          </p:cNvPr>
          <p:cNvSpPr>
            <a:spLocks noGrp="1"/>
          </p:cNvSpPr>
          <p:nvPr>
            <p:ph type="body" sz="quarter" idx="13"/>
          </p:nvPr>
        </p:nvSpPr>
        <p:spPr>
          <a:xfrm>
            <a:off x="3449808" y="3426018"/>
            <a:ext cx="8630432" cy="2458610"/>
          </a:xfrm>
        </p:spPr>
        <p:txBody>
          <a:bodyPr/>
          <a:lstStyle/>
          <a:p>
            <a:r>
              <a:rPr lang="en-GB" sz="7500" dirty="0"/>
              <a:t>Next Steps: Apply to be a CSW</a:t>
            </a:r>
          </a:p>
        </p:txBody>
      </p:sp>
      <p:sp>
        <p:nvSpPr>
          <p:cNvPr id="3" name="Text Placeholder 2">
            <a:extLst>
              <a:ext uri="{FF2B5EF4-FFF2-40B4-BE49-F238E27FC236}">
                <a16:creationId xmlns:a16="http://schemas.microsoft.com/office/drawing/2014/main" id="{8B6E8F1B-9185-43F3-9169-2C0BB4BE1CE7}"/>
              </a:ext>
            </a:extLst>
          </p:cNvPr>
          <p:cNvSpPr>
            <a:spLocks noGrp="1"/>
          </p:cNvSpPr>
          <p:nvPr>
            <p:ph type="body" sz="quarter" idx="14"/>
          </p:nvPr>
        </p:nvSpPr>
        <p:spPr/>
        <p:txBody>
          <a:bodyPr/>
          <a:lstStyle/>
          <a:p>
            <a:r>
              <a:rPr lang="en-GB" dirty="0"/>
              <a:t>04</a:t>
            </a:r>
          </a:p>
        </p:txBody>
      </p:sp>
      <p:sp>
        <p:nvSpPr>
          <p:cNvPr id="5" name="Slide Number Placeholder 4">
            <a:extLst>
              <a:ext uri="{FF2B5EF4-FFF2-40B4-BE49-F238E27FC236}">
                <a16:creationId xmlns:a16="http://schemas.microsoft.com/office/drawing/2014/main" id="{8AC06279-869D-4BF0-9527-E4BB3385331C}"/>
              </a:ext>
            </a:extLst>
          </p:cNvPr>
          <p:cNvSpPr>
            <a:spLocks noGrp="1"/>
          </p:cNvSpPr>
          <p:nvPr>
            <p:ph type="sldNum" sz="quarter" idx="16"/>
          </p:nvPr>
        </p:nvSpPr>
        <p:spPr/>
        <p:txBody>
          <a:bodyPr/>
          <a:lstStyle/>
          <a:p>
            <a:fld id="{26CBEDFF-54C4-0E4E-99A7-41CA8DD99F11}" type="slidenum">
              <a:rPr lang="en-US" smtClean="0"/>
              <a:pPr/>
              <a:t>14</a:t>
            </a:fld>
            <a:endParaRPr lang="en-US"/>
          </a:p>
        </p:txBody>
      </p:sp>
    </p:spTree>
    <p:extLst>
      <p:ext uri="{BB962C8B-B14F-4D97-AF65-F5344CB8AC3E}">
        <p14:creationId xmlns:p14="http://schemas.microsoft.com/office/powerpoint/2010/main" val="232394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D5B11-230B-244F-8990-09D2C61E1F37}"/>
              </a:ext>
            </a:extLst>
          </p:cNvPr>
          <p:cNvSpPr>
            <a:spLocks noGrp="1"/>
          </p:cNvSpPr>
          <p:nvPr>
            <p:ph type="ftr" sz="quarter" idx="10"/>
          </p:nvPr>
        </p:nvSpPr>
        <p:spPr/>
        <p:txBody>
          <a:bodyPr/>
          <a:lstStyle/>
          <a:p>
            <a:r>
              <a:rPr lang="en-US" dirty="0"/>
              <a:t>Apply to be a CSW</a:t>
            </a:r>
          </a:p>
        </p:txBody>
      </p:sp>
      <p:sp>
        <p:nvSpPr>
          <p:cNvPr id="3" name="Slide Number Placeholder 2">
            <a:extLst>
              <a:ext uri="{FF2B5EF4-FFF2-40B4-BE49-F238E27FC236}">
                <a16:creationId xmlns:a16="http://schemas.microsoft.com/office/drawing/2014/main" id="{2CBABCD7-7661-6F4E-B473-ABBD86E106EE}"/>
              </a:ext>
            </a:extLst>
          </p:cNvPr>
          <p:cNvSpPr>
            <a:spLocks noGrp="1"/>
          </p:cNvSpPr>
          <p:nvPr>
            <p:ph type="sldNum" sz="quarter" idx="11"/>
          </p:nvPr>
        </p:nvSpPr>
        <p:spPr/>
        <p:txBody>
          <a:bodyPr/>
          <a:lstStyle/>
          <a:p>
            <a:fld id="{26CBEDFF-54C4-0E4E-99A7-41CA8DD99F11}" type="slidenum">
              <a:rPr lang="en-US" smtClean="0"/>
              <a:pPr/>
              <a:t>15</a:t>
            </a:fld>
            <a:endParaRPr lang="en-US" dirty="0"/>
          </a:p>
        </p:txBody>
      </p:sp>
      <p:sp>
        <p:nvSpPr>
          <p:cNvPr id="9" name="Title 1">
            <a:extLst>
              <a:ext uri="{FF2B5EF4-FFF2-40B4-BE49-F238E27FC236}">
                <a16:creationId xmlns:a16="http://schemas.microsoft.com/office/drawing/2014/main" id="{183DF758-743F-BB4C-B4AB-B98CE8394FD2}"/>
              </a:ext>
            </a:extLst>
          </p:cNvPr>
          <p:cNvSpPr txBox="1">
            <a:spLocks/>
          </p:cNvSpPr>
          <p:nvPr/>
        </p:nvSpPr>
        <p:spPr>
          <a:xfrm>
            <a:off x="860919" y="757313"/>
            <a:ext cx="5925957" cy="1084739"/>
          </a:xfrm>
          <a:prstGeom prst="rect">
            <a:avLst/>
          </a:prstGeom>
        </p:spPr>
        <p:txBody>
          <a:bodyPr lIns="0" tIns="0" rIns="0" bIns="0" anchor="ctr" anchorCtr="0"/>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US" dirty="0"/>
              <a:t>CSW : Person Specification</a:t>
            </a:r>
            <a:endParaRPr lang="en-US" b="0" spc="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5AE8EA7-E8F5-4146-8BFA-E861634C39ED}"/>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6214836-7B1A-0A45-9766-28E0257BED2E}"/>
              </a:ext>
            </a:extLst>
          </p:cNvPr>
          <p:cNvGrpSpPr/>
          <p:nvPr/>
        </p:nvGrpSpPr>
        <p:grpSpPr>
          <a:xfrm>
            <a:off x="706465" y="2016119"/>
            <a:ext cx="1000225" cy="1000225"/>
            <a:chOff x="1965885" y="3172750"/>
            <a:chExt cx="2434135" cy="2434135"/>
          </a:xfrm>
        </p:grpSpPr>
        <p:sp>
          <p:nvSpPr>
            <p:cNvPr id="28" name="Oval 27">
              <a:extLst>
                <a:ext uri="{FF2B5EF4-FFF2-40B4-BE49-F238E27FC236}">
                  <a16:creationId xmlns:a16="http://schemas.microsoft.com/office/drawing/2014/main" id="{676B37DD-F3A1-0544-B1E2-0C07E62782A5}"/>
                </a:ext>
              </a:extLst>
            </p:cNvPr>
            <p:cNvSpPr/>
            <p:nvPr/>
          </p:nvSpPr>
          <p:spPr>
            <a:xfrm>
              <a:off x="1965885" y="3172750"/>
              <a:ext cx="2434135" cy="2434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79D46032-EFDD-FE47-BA6A-5AF3F9112F84}"/>
                </a:ext>
              </a:extLst>
            </p:cNvPr>
            <p:cNvSpPr/>
            <p:nvPr/>
          </p:nvSpPr>
          <p:spPr>
            <a:xfrm>
              <a:off x="2297812" y="3807100"/>
              <a:ext cx="1689142" cy="1135930"/>
            </a:xfrm>
            <a:custGeom>
              <a:avLst/>
              <a:gdLst>
                <a:gd name="connsiteX0" fmla="*/ 0 w 727075"/>
                <a:gd name="connsiteY0" fmla="*/ 209550 h 488950"/>
                <a:gd name="connsiteX1" fmla="*/ 257175 w 727075"/>
                <a:gd name="connsiteY1" fmla="*/ 488950 h 488950"/>
                <a:gd name="connsiteX2" fmla="*/ 727075 w 727075"/>
                <a:gd name="connsiteY2" fmla="*/ 0 h 488950"/>
              </a:gdLst>
              <a:ahLst/>
              <a:cxnLst>
                <a:cxn ang="0">
                  <a:pos x="connsiteX0" y="connsiteY0"/>
                </a:cxn>
                <a:cxn ang="0">
                  <a:pos x="connsiteX1" y="connsiteY1"/>
                </a:cxn>
                <a:cxn ang="0">
                  <a:pos x="connsiteX2" y="connsiteY2"/>
                </a:cxn>
              </a:cxnLst>
              <a:rect l="l" t="t" r="r" b="b"/>
              <a:pathLst>
                <a:path w="727075" h="488950">
                  <a:moveTo>
                    <a:pt x="0" y="209550"/>
                  </a:moveTo>
                  <a:lnTo>
                    <a:pt x="257175" y="488950"/>
                  </a:lnTo>
                  <a:lnTo>
                    <a:pt x="727075" y="0"/>
                  </a:lnTo>
                </a:path>
              </a:pathLst>
            </a:cu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Placeholder 2">
            <a:extLst>
              <a:ext uri="{FF2B5EF4-FFF2-40B4-BE49-F238E27FC236}">
                <a16:creationId xmlns:a16="http://schemas.microsoft.com/office/drawing/2014/main" id="{0DC9B4EB-EE12-9D4F-82CC-FB0DAE066E4D}"/>
              </a:ext>
            </a:extLst>
          </p:cNvPr>
          <p:cNvSpPr txBox="1">
            <a:spLocks/>
          </p:cNvSpPr>
          <p:nvPr/>
        </p:nvSpPr>
        <p:spPr>
          <a:xfrm>
            <a:off x="1891591" y="2095184"/>
            <a:ext cx="4727709" cy="2312064"/>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400"/>
              </a:spcBef>
              <a:buNone/>
            </a:pPr>
            <a:r>
              <a:rPr lang="en-US" dirty="0">
                <a:latin typeface="Arial" panose="020B0604020202020204" pitchFamily="34" charset="0"/>
                <a:cs typeface="Arial" panose="020B0604020202020204" pitchFamily="34" charset="0"/>
              </a:rPr>
              <a:t>SWE registered social worker (permanent)</a:t>
            </a:r>
          </a:p>
          <a:p>
            <a:pPr marL="0" indent="0">
              <a:lnSpc>
                <a:spcPct val="100000"/>
              </a:lnSpc>
              <a:spcBef>
                <a:spcPts val="1400"/>
              </a:spcBef>
              <a:buNone/>
            </a:pPr>
            <a:endParaRPr lang="en-US" dirty="0">
              <a:latin typeface="Arial" panose="020B0604020202020204" pitchFamily="34" charset="0"/>
              <a:cs typeface="Arial" panose="020B0604020202020204" pitchFamily="34" charset="0"/>
            </a:endParaRPr>
          </a:p>
          <a:p>
            <a:pPr marL="0" indent="0">
              <a:lnSpc>
                <a:spcPct val="100000"/>
              </a:lnSpc>
              <a:spcBef>
                <a:spcPts val="1400"/>
              </a:spcBef>
              <a:buNone/>
            </a:pPr>
            <a:r>
              <a:rPr lang="en-US" dirty="0">
                <a:latin typeface="Arial" panose="020B0604020202020204" pitchFamily="34" charset="0"/>
                <a:cs typeface="Arial" panose="020B0604020202020204" pitchFamily="34" charset="0"/>
              </a:rPr>
              <a:t>Experience working in child protection social work</a:t>
            </a:r>
          </a:p>
          <a:p>
            <a:pPr marL="0" indent="0">
              <a:lnSpc>
                <a:spcPct val="100000"/>
              </a:lnSpc>
              <a:spcBef>
                <a:spcPts val="1400"/>
              </a:spcBef>
              <a:buNone/>
            </a:pPr>
            <a:endParaRPr lang="en-US" dirty="0">
              <a:latin typeface="Arial" panose="020B0604020202020204" pitchFamily="34" charset="0"/>
              <a:cs typeface="Arial" panose="020B0604020202020204" pitchFamily="34" charset="0"/>
            </a:endParaRPr>
          </a:p>
          <a:p>
            <a:pPr marL="0" indent="0">
              <a:lnSpc>
                <a:spcPct val="100000"/>
              </a:lnSpc>
              <a:spcBef>
                <a:spcPts val="1400"/>
              </a:spcBef>
              <a:buNone/>
            </a:pPr>
            <a:r>
              <a:rPr lang="en-US" dirty="0">
                <a:latin typeface="Arial" panose="020B0604020202020204" pitchFamily="34" charset="0"/>
                <a:cs typeface="Arial" panose="020B0604020202020204" pitchFamily="34" charset="0"/>
              </a:rPr>
              <a:t>At least two years of social work experience after qualification</a:t>
            </a:r>
          </a:p>
        </p:txBody>
      </p:sp>
      <p:grpSp>
        <p:nvGrpSpPr>
          <p:cNvPr id="37" name="Group 36">
            <a:extLst>
              <a:ext uri="{FF2B5EF4-FFF2-40B4-BE49-F238E27FC236}">
                <a16:creationId xmlns:a16="http://schemas.microsoft.com/office/drawing/2014/main" id="{FCC8657B-BF3D-AF47-B1C3-F7F8721D5B2D}"/>
              </a:ext>
            </a:extLst>
          </p:cNvPr>
          <p:cNvGrpSpPr/>
          <p:nvPr/>
        </p:nvGrpSpPr>
        <p:grpSpPr>
          <a:xfrm>
            <a:off x="706465" y="3477595"/>
            <a:ext cx="1000225" cy="1000225"/>
            <a:chOff x="1965885" y="3172750"/>
            <a:chExt cx="2434135" cy="2434135"/>
          </a:xfrm>
        </p:grpSpPr>
        <p:sp>
          <p:nvSpPr>
            <p:cNvPr id="38" name="Oval 37">
              <a:extLst>
                <a:ext uri="{FF2B5EF4-FFF2-40B4-BE49-F238E27FC236}">
                  <a16:creationId xmlns:a16="http://schemas.microsoft.com/office/drawing/2014/main" id="{A7BFAC98-F683-F942-BBAA-2CCC5C4E133A}"/>
                </a:ext>
              </a:extLst>
            </p:cNvPr>
            <p:cNvSpPr/>
            <p:nvPr/>
          </p:nvSpPr>
          <p:spPr>
            <a:xfrm>
              <a:off x="1965885" y="3172750"/>
              <a:ext cx="2434135" cy="2434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2D887B12-CA0E-8948-AFF2-012DC016C61C}"/>
                </a:ext>
              </a:extLst>
            </p:cNvPr>
            <p:cNvSpPr/>
            <p:nvPr/>
          </p:nvSpPr>
          <p:spPr>
            <a:xfrm>
              <a:off x="2297812" y="3807100"/>
              <a:ext cx="1689142" cy="1135930"/>
            </a:xfrm>
            <a:custGeom>
              <a:avLst/>
              <a:gdLst>
                <a:gd name="connsiteX0" fmla="*/ 0 w 727075"/>
                <a:gd name="connsiteY0" fmla="*/ 209550 h 488950"/>
                <a:gd name="connsiteX1" fmla="*/ 257175 w 727075"/>
                <a:gd name="connsiteY1" fmla="*/ 488950 h 488950"/>
                <a:gd name="connsiteX2" fmla="*/ 727075 w 727075"/>
                <a:gd name="connsiteY2" fmla="*/ 0 h 488950"/>
              </a:gdLst>
              <a:ahLst/>
              <a:cxnLst>
                <a:cxn ang="0">
                  <a:pos x="connsiteX0" y="connsiteY0"/>
                </a:cxn>
                <a:cxn ang="0">
                  <a:pos x="connsiteX1" y="connsiteY1"/>
                </a:cxn>
                <a:cxn ang="0">
                  <a:pos x="connsiteX2" y="connsiteY2"/>
                </a:cxn>
              </a:cxnLst>
              <a:rect l="l" t="t" r="r" b="b"/>
              <a:pathLst>
                <a:path w="727075" h="488950">
                  <a:moveTo>
                    <a:pt x="0" y="209550"/>
                  </a:moveTo>
                  <a:lnTo>
                    <a:pt x="257175" y="488950"/>
                  </a:lnTo>
                  <a:lnTo>
                    <a:pt x="727075" y="0"/>
                  </a:lnTo>
                </a:path>
              </a:pathLst>
            </a:cu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A134E74C-FB85-4C3C-972F-0A791C2364BB}"/>
              </a:ext>
            </a:extLst>
          </p:cNvPr>
          <p:cNvGrpSpPr/>
          <p:nvPr/>
        </p:nvGrpSpPr>
        <p:grpSpPr>
          <a:xfrm>
            <a:off x="688880" y="4917538"/>
            <a:ext cx="1000225" cy="1000225"/>
            <a:chOff x="1965885" y="3172750"/>
            <a:chExt cx="2434135" cy="2434135"/>
          </a:xfrm>
        </p:grpSpPr>
        <p:sp>
          <p:nvSpPr>
            <p:cNvPr id="30" name="Oval 29">
              <a:extLst>
                <a:ext uri="{FF2B5EF4-FFF2-40B4-BE49-F238E27FC236}">
                  <a16:creationId xmlns:a16="http://schemas.microsoft.com/office/drawing/2014/main" id="{69B6DEF0-57D2-4864-A2C0-058B616EEBA4}"/>
                </a:ext>
              </a:extLst>
            </p:cNvPr>
            <p:cNvSpPr/>
            <p:nvPr/>
          </p:nvSpPr>
          <p:spPr>
            <a:xfrm>
              <a:off x="1965885" y="3172750"/>
              <a:ext cx="2434135" cy="2434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8">
              <a:extLst>
                <a:ext uri="{FF2B5EF4-FFF2-40B4-BE49-F238E27FC236}">
                  <a16:creationId xmlns:a16="http://schemas.microsoft.com/office/drawing/2014/main" id="{C34173FE-7011-462F-9293-FFEB7DF27B10}"/>
                </a:ext>
              </a:extLst>
            </p:cNvPr>
            <p:cNvSpPr/>
            <p:nvPr/>
          </p:nvSpPr>
          <p:spPr>
            <a:xfrm>
              <a:off x="2297812" y="3807100"/>
              <a:ext cx="1689142" cy="1135930"/>
            </a:xfrm>
            <a:custGeom>
              <a:avLst/>
              <a:gdLst>
                <a:gd name="connsiteX0" fmla="*/ 0 w 727075"/>
                <a:gd name="connsiteY0" fmla="*/ 209550 h 488950"/>
                <a:gd name="connsiteX1" fmla="*/ 257175 w 727075"/>
                <a:gd name="connsiteY1" fmla="*/ 488950 h 488950"/>
                <a:gd name="connsiteX2" fmla="*/ 727075 w 727075"/>
                <a:gd name="connsiteY2" fmla="*/ 0 h 488950"/>
              </a:gdLst>
              <a:ahLst/>
              <a:cxnLst>
                <a:cxn ang="0">
                  <a:pos x="connsiteX0" y="connsiteY0"/>
                </a:cxn>
                <a:cxn ang="0">
                  <a:pos x="connsiteX1" y="connsiteY1"/>
                </a:cxn>
                <a:cxn ang="0">
                  <a:pos x="connsiteX2" y="connsiteY2"/>
                </a:cxn>
              </a:cxnLst>
              <a:rect l="l" t="t" r="r" b="b"/>
              <a:pathLst>
                <a:path w="727075" h="488950">
                  <a:moveTo>
                    <a:pt x="0" y="209550"/>
                  </a:moveTo>
                  <a:lnTo>
                    <a:pt x="257175" y="488950"/>
                  </a:lnTo>
                  <a:lnTo>
                    <a:pt x="727075" y="0"/>
                  </a:lnTo>
                </a:path>
              </a:pathLst>
            </a:cu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Freeform 30">
            <a:extLst>
              <a:ext uri="{FF2B5EF4-FFF2-40B4-BE49-F238E27FC236}">
                <a16:creationId xmlns:a16="http://schemas.microsoft.com/office/drawing/2014/main" id="{0E39696B-1797-4149-B17E-0D46E842B71E}"/>
              </a:ext>
            </a:extLst>
          </p:cNvPr>
          <p:cNvSpPr/>
          <p:nvPr/>
        </p:nvSpPr>
        <p:spPr>
          <a:xfrm>
            <a:off x="7312830" y="2391506"/>
            <a:ext cx="3904425" cy="2892669"/>
          </a:xfrm>
          <a:custGeom>
            <a:avLst/>
            <a:gdLst>
              <a:gd name="connsiteX0" fmla="*/ 0 w 2478370"/>
              <a:gd name="connsiteY0" fmla="*/ 0 h 1487022"/>
              <a:gd name="connsiteX1" fmla="*/ 2478370 w 2478370"/>
              <a:gd name="connsiteY1" fmla="*/ 0 h 1487022"/>
              <a:gd name="connsiteX2" fmla="*/ 2478370 w 2478370"/>
              <a:gd name="connsiteY2" fmla="*/ 1487022 h 1487022"/>
              <a:gd name="connsiteX3" fmla="*/ 0 w 2478370"/>
              <a:gd name="connsiteY3" fmla="*/ 1487022 h 1487022"/>
              <a:gd name="connsiteX4" fmla="*/ 0 w 2478370"/>
              <a:gd name="connsiteY4" fmla="*/ 0 h 1487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70" h="1487022">
                <a:moveTo>
                  <a:pt x="0" y="0"/>
                </a:moveTo>
                <a:lnTo>
                  <a:pt x="2478370" y="0"/>
                </a:lnTo>
                <a:lnTo>
                  <a:pt x="2478370" y="1487022"/>
                </a:lnTo>
                <a:lnTo>
                  <a:pt x="0" y="1487022"/>
                </a:lnTo>
                <a:lnTo>
                  <a:pt x="0" y="0"/>
                </a:lnTo>
                <a:close/>
              </a:path>
            </a:pathLst>
          </a:custGeom>
          <a:solidFill>
            <a:schemeClr val="tx2"/>
          </a:solidFill>
          <a:ln w="38100" cap="flat" cmpd="sng" algn="ctr">
            <a:noFill/>
            <a:prstDash val="solid"/>
            <a:miter lim="800000"/>
          </a:ln>
          <a:effectLst/>
        </p:spPr>
        <p:txBody>
          <a:bodyPr spcFirstLastPara="0" vert="horz" wrap="square" lIns="149352" tIns="149352" rIns="149352" bIns="149352" numCol="1" spcCol="1270" anchor="ctr" anchorCtr="0">
            <a:noAutofit/>
          </a:bodyPr>
          <a:lstStyle/>
          <a:p>
            <a:pPr algn="ctr" defTabSz="933450">
              <a:spcBef>
                <a:spcPct val="0"/>
              </a:spcBef>
              <a:spcAft>
                <a:spcPct val="35000"/>
              </a:spcAft>
            </a:pPr>
            <a:r>
              <a:rPr lang="en-GB" sz="1600" kern="0" dirty="0">
                <a:solidFill>
                  <a:schemeClr val="bg1"/>
                </a:solidFill>
                <a:latin typeface="Arial" panose="020B0604020202020204" pitchFamily="34" charset="0"/>
                <a:cs typeface="Arial" panose="020B0604020202020204" pitchFamily="34" charset="0"/>
              </a:rPr>
              <a:t>We believe that diversity makes for a stronger team and want our organisation to better reflect the communities we serve. </a:t>
            </a:r>
          </a:p>
          <a:p>
            <a:pPr algn="ctr" defTabSz="933450">
              <a:spcBef>
                <a:spcPct val="0"/>
              </a:spcBef>
              <a:spcAft>
                <a:spcPct val="35000"/>
              </a:spcAft>
            </a:pPr>
            <a:r>
              <a:rPr lang="en-GB" sz="1600" kern="0" dirty="0">
                <a:solidFill>
                  <a:schemeClr val="bg1"/>
                </a:solidFill>
                <a:latin typeface="Arial" panose="020B0604020202020204" pitchFamily="34" charset="0"/>
                <a:cs typeface="Arial" panose="020B0604020202020204" pitchFamily="34" charset="0"/>
              </a:rPr>
              <a:t>Therefore, we are actively seeking applicants from ethnic minority backgrounds for this role</a:t>
            </a:r>
            <a:endParaRPr lang="en-US" sz="1600"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277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B135B8-9BEE-4B4E-B0CF-61A91FDC6EBD}"/>
              </a:ext>
            </a:extLst>
          </p:cNvPr>
          <p:cNvSpPr>
            <a:spLocks noGrp="1"/>
          </p:cNvSpPr>
          <p:nvPr>
            <p:ph type="ftr" sz="quarter" idx="10"/>
          </p:nvPr>
        </p:nvSpPr>
        <p:spPr/>
        <p:txBody>
          <a:bodyPr/>
          <a:lstStyle/>
          <a:p>
            <a:r>
              <a:rPr lang="en-US" dirty="0"/>
              <a:t>Apply to be a CSW</a:t>
            </a:r>
          </a:p>
        </p:txBody>
      </p:sp>
      <p:sp>
        <p:nvSpPr>
          <p:cNvPr id="3" name="Slide Number Placeholder 2">
            <a:extLst>
              <a:ext uri="{FF2B5EF4-FFF2-40B4-BE49-F238E27FC236}">
                <a16:creationId xmlns:a16="http://schemas.microsoft.com/office/drawing/2014/main" id="{5AC7C819-12ED-41A2-98CA-2AB63E06DE76}"/>
              </a:ext>
            </a:extLst>
          </p:cNvPr>
          <p:cNvSpPr>
            <a:spLocks noGrp="1"/>
          </p:cNvSpPr>
          <p:nvPr>
            <p:ph type="sldNum" sz="quarter" idx="11"/>
          </p:nvPr>
        </p:nvSpPr>
        <p:spPr/>
        <p:txBody>
          <a:bodyPr/>
          <a:lstStyle/>
          <a:p>
            <a:fld id="{26CBEDFF-54C4-0E4E-99A7-41CA8DD99F11}" type="slidenum">
              <a:rPr lang="en-US" smtClean="0"/>
              <a:pPr/>
              <a:t>16</a:t>
            </a:fld>
            <a:endParaRPr lang="en-US"/>
          </a:p>
        </p:txBody>
      </p:sp>
      <p:sp>
        <p:nvSpPr>
          <p:cNvPr id="4" name="Rectangle 3">
            <a:extLst>
              <a:ext uri="{FF2B5EF4-FFF2-40B4-BE49-F238E27FC236}">
                <a16:creationId xmlns:a16="http://schemas.microsoft.com/office/drawing/2014/main" id="{E5214A94-8A47-4DE5-9609-A7D7FDE6C901}"/>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5" name="Title 1">
            <a:extLst>
              <a:ext uri="{FF2B5EF4-FFF2-40B4-BE49-F238E27FC236}">
                <a16:creationId xmlns:a16="http://schemas.microsoft.com/office/drawing/2014/main" id="{1A654E33-4080-49EF-B0EE-658C2FE7B98F}"/>
              </a:ext>
            </a:extLst>
          </p:cNvPr>
          <p:cNvSpPr txBox="1">
            <a:spLocks/>
          </p:cNvSpPr>
          <p:nvPr/>
        </p:nvSpPr>
        <p:spPr>
          <a:xfrm>
            <a:off x="860919" y="757313"/>
            <a:ext cx="4979805" cy="1084739"/>
          </a:xfrm>
          <a:prstGeom prst="rect">
            <a:avLst/>
          </a:prstGeom>
        </p:spPr>
        <p:txBody>
          <a:bodyPr lIns="0" tIns="0" rIns="0" bIns="0" anchor="ctr" anchorCtr="0"/>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US" dirty="0"/>
              <a:t>CSW Competencies</a:t>
            </a:r>
            <a:endParaRPr lang="en-US" b="0" spc="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68EE437D-6D1E-4347-B021-7FDDF51A56AC}"/>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02FBA8FD-1335-443E-BCB9-8C82E87F0E9F}"/>
              </a:ext>
            </a:extLst>
          </p:cNvPr>
          <p:cNvSpPr txBox="1">
            <a:spLocks/>
          </p:cNvSpPr>
          <p:nvPr/>
        </p:nvSpPr>
        <p:spPr>
          <a:xfrm>
            <a:off x="1461068" y="1661593"/>
            <a:ext cx="9780419" cy="2312064"/>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400"/>
              </a:spcBef>
              <a:buNone/>
            </a:pPr>
            <a:r>
              <a:rPr lang="en-US" dirty="0">
                <a:latin typeface="Arial" panose="020B0604020202020204" pitchFamily="34" charset="0"/>
                <a:cs typeface="Arial" panose="020B0604020202020204" pitchFamily="34" charset="0"/>
              </a:rPr>
              <a:t>Our CSW assessment process looks for 7 key competencies:</a:t>
            </a:r>
          </a:p>
        </p:txBody>
      </p:sp>
      <p:sp>
        <p:nvSpPr>
          <p:cNvPr id="8" name="AutoShape 2" descr="blob:https://thefrontline.sharepoint.com/e4111f92-e3ff-48b1-a0f3-9ec797777d8f">
            <a:extLst>
              <a:ext uri="{FF2B5EF4-FFF2-40B4-BE49-F238E27FC236}">
                <a16:creationId xmlns:a16="http://schemas.microsoft.com/office/drawing/2014/main" id="{34529F70-BF63-4087-A643-D98D2ED0A773}"/>
              </a:ext>
            </a:extLst>
          </p:cNvPr>
          <p:cNvSpPr>
            <a:spLocks noChangeAspect="1" noChangeArrowheads="1"/>
          </p:cNvSpPr>
          <p:nvPr/>
        </p:nvSpPr>
        <p:spPr bwMode="auto">
          <a:xfrm>
            <a:off x="5943599" y="3276599"/>
            <a:ext cx="2936631" cy="29366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14440615-5D78-4E77-8C0E-588377C880E3}"/>
              </a:ext>
            </a:extLst>
          </p:cNvPr>
          <p:cNvPicPr>
            <a:picLocks noChangeAspect="1"/>
          </p:cNvPicPr>
          <p:nvPr/>
        </p:nvPicPr>
        <p:blipFill>
          <a:blip r:embed="rId2"/>
          <a:stretch>
            <a:fillRect/>
          </a:stretch>
        </p:blipFill>
        <p:spPr>
          <a:xfrm>
            <a:off x="798711" y="2353412"/>
            <a:ext cx="1440000" cy="1440000"/>
          </a:xfrm>
          <a:prstGeom prst="rect">
            <a:avLst/>
          </a:prstGeom>
        </p:spPr>
      </p:pic>
      <p:sp>
        <p:nvSpPr>
          <p:cNvPr id="11" name="Text Placeholder 5">
            <a:extLst>
              <a:ext uri="{FF2B5EF4-FFF2-40B4-BE49-F238E27FC236}">
                <a16:creationId xmlns:a16="http://schemas.microsoft.com/office/drawing/2014/main" id="{F9A1446D-CB22-46A6-A38B-881F69069869}"/>
              </a:ext>
            </a:extLst>
          </p:cNvPr>
          <p:cNvSpPr txBox="1">
            <a:spLocks/>
          </p:cNvSpPr>
          <p:nvPr/>
        </p:nvSpPr>
        <p:spPr>
          <a:xfrm>
            <a:off x="2289397" y="2626429"/>
            <a:ext cx="2242071" cy="1228063"/>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Self-Reflexivity</a:t>
            </a:r>
          </a:p>
        </p:txBody>
      </p:sp>
      <p:sp>
        <p:nvSpPr>
          <p:cNvPr id="13" name="Text Placeholder 5">
            <a:extLst>
              <a:ext uri="{FF2B5EF4-FFF2-40B4-BE49-F238E27FC236}">
                <a16:creationId xmlns:a16="http://schemas.microsoft.com/office/drawing/2014/main" id="{F839474C-9C95-4EB0-BE2F-0F6593C71402}"/>
              </a:ext>
            </a:extLst>
          </p:cNvPr>
          <p:cNvSpPr txBox="1">
            <a:spLocks/>
          </p:cNvSpPr>
          <p:nvPr/>
        </p:nvSpPr>
        <p:spPr>
          <a:xfrm>
            <a:off x="6472271" y="2397367"/>
            <a:ext cx="2242071" cy="1228063"/>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Practice Knowledge and Skill</a:t>
            </a:r>
          </a:p>
        </p:txBody>
      </p:sp>
      <p:pic>
        <p:nvPicPr>
          <p:cNvPr id="15" name="Picture 14">
            <a:extLst>
              <a:ext uri="{FF2B5EF4-FFF2-40B4-BE49-F238E27FC236}">
                <a16:creationId xmlns:a16="http://schemas.microsoft.com/office/drawing/2014/main" id="{CF7E3156-B227-4B38-AC74-0C6469C9DF6E}"/>
              </a:ext>
            </a:extLst>
          </p:cNvPr>
          <p:cNvPicPr>
            <a:picLocks noChangeAspect="1"/>
          </p:cNvPicPr>
          <p:nvPr/>
        </p:nvPicPr>
        <p:blipFill>
          <a:blip r:embed="rId3"/>
          <a:stretch>
            <a:fillRect/>
          </a:stretch>
        </p:blipFill>
        <p:spPr>
          <a:xfrm>
            <a:off x="5080047" y="2139991"/>
            <a:ext cx="1440000" cy="1440000"/>
          </a:xfrm>
          <a:prstGeom prst="rect">
            <a:avLst/>
          </a:prstGeom>
        </p:spPr>
      </p:pic>
      <p:pic>
        <p:nvPicPr>
          <p:cNvPr id="17" name="Picture 16">
            <a:extLst>
              <a:ext uri="{FF2B5EF4-FFF2-40B4-BE49-F238E27FC236}">
                <a16:creationId xmlns:a16="http://schemas.microsoft.com/office/drawing/2014/main" id="{41C54B9C-938D-4636-9BD9-7E49E40DB33E}"/>
              </a:ext>
            </a:extLst>
          </p:cNvPr>
          <p:cNvPicPr>
            <a:picLocks noChangeAspect="1"/>
          </p:cNvPicPr>
          <p:nvPr/>
        </p:nvPicPr>
        <p:blipFill>
          <a:blip r:embed="rId4"/>
          <a:stretch>
            <a:fillRect/>
          </a:stretch>
        </p:blipFill>
        <p:spPr>
          <a:xfrm>
            <a:off x="3471158" y="3652375"/>
            <a:ext cx="1440000" cy="1440000"/>
          </a:xfrm>
          <a:prstGeom prst="rect">
            <a:avLst/>
          </a:prstGeom>
        </p:spPr>
      </p:pic>
      <p:sp>
        <p:nvSpPr>
          <p:cNvPr id="18" name="Text Placeholder 5">
            <a:extLst>
              <a:ext uri="{FF2B5EF4-FFF2-40B4-BE49-F238E27FC236}">
                <a16:creationId xmlns:a16="http://schemas.microsoft.com/office/drawing/2014/main" id="{1608E37E-9019-4B6A-BB04-E055BC5E740D}"/>
              </a:ext>
            </a:extLst>
          </p:cNvPr>
          <p:cNvSpPr txBox="1">
            <a:spLocks/>
          </p:cNvSpPr>
          <p:nvPr/>
        </p:nvSpPr>
        <p:spPr>
          <a:xfrm>
            <a:off x="4949401" y="4179745"/>
            <a:ext cx="2535572" cy="365126"/>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Communication</a:t>
            </a:r>
          </a:p>
        </p:txBody>
      </p:sp>
      <p:pic>
        <p:nvPicPr>
          <p:cNvPr id="20" name="Picture 19">
            <a:extLst>
              <a:ext uri="{FF2B5EF4-FFF2-40B4-BE49-F238E27FC236}">
                <a16:creationId xmlns:a16="http://schemas.microsoft.com/office/drawing/2014/main" id="{AEB3744A-CB54-463A-AB9E-5F64CAE9B018}"/>
              </a:ext>
            </a:extLst>
          </p:cNvPr>
          <p:cNvPicPr>
            <a:picLocks noChangeAspect="1"/>
          </p:cNvPicPr>
          <p:nvPr/>
        </p:nvPicPr>
        <p:blipFill>
          <a:blip r:embed="rId5"/>
          <a:stretch>
            <a:fillRect/>
          </a:stretch>
        </p:blipFill>
        <p:spPr>
          <a:xfrm>
            <a:off x="128052" y="4316193"/>
            <a:ext cx="1440000" cy="1440000"/>
          </a:xfrm>
          <a:prstGeom prst="rect">
            <a:avLst/>
          </a:prstGeom>
        </p:spPr>
      </p:pic>
      <p:sp>
        <p:nvSpPr>
          <p:cNvPr id="21" name="Text Placeholder 5">
            <a:extLst>
              <a:ext uri="{FF2B5EF4-FFF2-40B4-BE49-F238E27FC236}">
                <a16:creationId xmlns:a16="http://schemas.microsoft.com/office/drawing/2014/main" id="{F018D85A-F61A-4445-8B05-439A3ED7F424}"/>
              </a:ext>
            </a:extLst>
          </p:cNvPr>
          <p:cNvSpPr txBox="1">
            <a:spLocks/>
          </p:cNvSpPr>
          <p:nvPr/>
        </p:nvSpPr>
        <p:spPr>
          <a:xfrm>
            <a:off x="1527942" y="4485854"/>
            <a:ext cx="1983326" cy="1228063"/>
          </a:xfrm>
          <a:prstGeom prst="rect">
            <a:avLst/>
          </a:prstGeom>
        </p:spPr>
        <p:txBody>
          <a:bodyPr lIns="0" tIns="0" rIns="0" bIns="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Developing and Assessing Practice</a:t>
            </a:r>
          </a:p>
        </p:txBody>
      </p:sp>
      <p:pic>
        <p:nvPicPr>
          <p:cNvPr id="23" name="Picture 22">
            <a:extLst>
              <a:ext uri="{FF2B5EF4-FFF2-40B4-BE49-F238E27FC236}">
                <a16:creationId xmlns:a16="http://schemas.microsoft.com/office/drawing/2014/main" id="{625B6CC0-DD4A-4652-BA12-627A31C77944}"/>
              </a:ext>
            </a:extLst>
          </p:cNvPr>
          <p:cNvPicPr>
            <a:picLocks noChangeAspect="1"/>
          </p:cNvPicPr>
          <p:nvPr/>
        </p:nvPicPr>
        <p:blipFill>
          <a:blip r:embed="rId6"/>
          <a:stretch>
            <a:fillRect/>
          </a:stretch>
        </p:blipFill>
        <p:spPr>
          <a:xfrm>
            <a:off x="8446854" y="2652307"/>
            <a:ext cx="1438098" cy="1440000"/>
          </a:xfrm>
          <a:prstGeom prst="rect">
            <a:avLst/>
          </a:prstGeom>
        </p:spPr>
      </p:pic>
      <p:sp>
        <p:nvSpPr>
          <p:cNvPr id="24" name="Text Placeholder 5">
            <a:extLst>
              <a:ext uri="{FF2B5EF4-FFF2-40B4-BE49-F238E27FC236}">
                <a16:creationId xmlns:a16="http://schemas.microsoft.com/office/drawing/2014/main" id="{CDF5FC87-95A8-43CA-B3B6-442C540872A3}"/>
              </a:ext>
            </a:extLst>
          </p:cNvPr>
          <p:cNvSpPr txBox="1">
            <a:spLocks/>
          </p:cNvSpPr>
          <p:nvPr/>
        </p:nvSpPr>
        <p:spPr>
          <a:xfrm>
            <a:off x="9912671" y="2838771"/>
            <a:ext cx="2242071" cy="1228063"/>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Analysis and Decision Making</a:t>
            </a:r>
          </a:p>
        </p:txBody>
      </p:sp>
      <p:pic>
        <p:nvPicPr>
          <p:cNvPr id="26" name="Picture 25">
            <a:extLst>
              <a:ext uri="{FF2B5EF4-FFF2-40B4-BE49-F238E27FC236}">
                <a16:creationId xmlns:a16="http://schemas.microsoft.com/office/drawing/2014/main" id="{92399CE3-AAD8-42A2-A084-BA698754B15A}"/>
              </a:ext>
            </a:extLst>
          </p:cNvPr>
          <p:cNvPicPr>
            <a:picLocks noChangeAspect="1"/>
          </p:cNvPicPr>
          <p:nvPr/>
        </p:nvPicPr>
        <p:blipFill>
          <a:blip r:embed="rId7"/>
          <a:stretch>
            <a:fillRect/>
          </a:stretch>
        </p:blipFill>
        <p:spPr>
          <a:xfrm>
            <a:off x="4020298" y="5219335"/>
            <a:ext cx="1440000" cy="1440000"/>
          </a:xfrm>
          <a:prstGeom prst="rect">
            <a:avLst/>
          </a:prstGeom>
        </p:spPr>
      </p:pic>
      <p:sp>
        <p:nvSpPr>
          <p:cNvPr id="27" name="Text Placeholder 5">
            <a:extLst>
              <a:ext uri="{FF2B5EF4-FFF2-40B4-BE49-F238E27FC236}">
                <a16:creationId xmlns:a16="http://schemas.microsoft.com/office/drawing/2014/main" id="{A3D73E28-4126-429A-AF61-9F5DE7EEBD25}"/>
              </a:ext>
            </a:extLst>
          </p:cNvPr>
          <p:cNvSpPr txBox="1">
            <a:spLocks/>
          </p:cNvSpPr>
          <p:nvPr/>
        </p:nvSpPr>
        <p:spPr>
          <a:xfrm>
            <a:off x="5602387" y="5599198"/>
            <a:ext cx="2936631" cy="1228063"/>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Supervision and Leadership</a:t>
            </a:r>
          </a:p>
        </p:txBody>
      </p:sp>
      <p:pic>
        <p:nvPicPr>
          <p:cNvPr id="29" name="Picture 28">
            <a:extLst>
              <a:ext uri="{FF2B5EF4-FFF2-40B4-BE49-F238E27FC236}">
                <a16:creationId xmlns:a16="http://schemas.microsoft.com/office/drawing/2014/main" id="{0E790B08-4924-41B9-A42F-78A003A432BF}"/>
              </a:ext>
            </a:extLst>
          </p:cNvPr>
          <p:cNvPicPr>
            <a:picLocks noChangeAspect="1"/>
          </p:cNvPicPr>
          <p:nvPr/>
        </p:nvPicPr>
        <p:blipFill>
          <a:blip r:embed="rId8"/>
          <a:stretch>
            <a:fillRect/>
          </a:stretch>
        </p:blipFill>
        <p:spPr>
          <a:xfrm>
            <a:off x="8440067" y="4613082"/>
            <a:ext cx="1440000" cy="1440000"/>
          </a:xfrm>
          <a:prstGeom prst="rect">
            <a:avLst/>
          </a:prstGeom>
        </p:spPr>
      </p:pic>
      <p:sp>
        <p:nvSpPr>
          <p:cNvPr id="30" name="Text Placeholder 5">
            <a:extLst>
              <a:ext uri="{FF2B5EF4-FFF2-40B4-BE49-F238E27FC236}">
                <a16:creationId xmlns:a16="http://schemas.microsoft.com/office/drawing/2014/main" id="{FB65CAED-654B-4891-BBFD-616721B276EB}"/>
              </a:ext>
            </a:extLst>
          </p:cNvPr>
          <p:cNvSpPr txBox="1">
            <a:spLocks/>
          </p:cNvSpPr>
          <p:nvPr/>
        </p:nvSpPr>
        <p:spPr>
          <a:xfrm>
            <a:off x="9773171" y="4833248"/>
            <a:ext cx="2151123" cy="1228063"/>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Organisation and Planning</a:t>
            </a:r>
          </a:p>
        </p:txBody>
      </p:sp>
    </p:spTree>
    <p:extLst>
      <p:ext uri="{BB962C8B-B14F-4D97-AF65-F5344CB8AC3E}">
        <p14:creationId xmlns:p14="http://schemas.microsoft.com/office/powerpoint/2010/main" val="293794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D5B11-230B-244F-8990-09D2C61E1F37}"/>
              </a:ext>
            </a:extLst>
          </p:cNvPr>
          <p:cNvSpPr>
            <a:spLocks noGrp="1"/>
          </p:cNvSpPr>
          <p:nvPr>
            <p:ph type="ftr" sz="quarter" idx="10"/>
          </p:nvPr>
        </p:nvSpPr>
        <p:spPr>
          <a:xfrm>
            <a:off x="958850" y="6127063"/>
            <a:ext cx="4114800" cy="365125"/>
          </a:xfrm>
        </p:spPr>
        <p:txBody>
          <a:bodyPr/>
          <a:lstStyle/>
          <a:p>
            <a:r>
              <a:rPr lang="en-US" dirty="0"/>
              <a:t>Apply to be a CSW</a:t>
            </a:r>
          </a:p>
        </p:txBody>
      </p:sp>
      <p:sp>
        <p:nvSpPr>
          <p:cNvPr id="3" name="Slide Number Placeholder 2">
            <a:extLst>
              <a:ext uri="{FF2B5EF4-FFF2-40B4-BE49-F238E27FC236}">
                <a16:creationId xmlns:a16="http://schemas.microsoft.com/office/drawing/2014/main" id="{2CBABCD7-7661-6F4E-B473-ABBD86E106EE}"/>
              </a:ext>
            </a:extLst>
          </p:cNvPr>
          <p:cNvSpPr>
            <a:spLocks noGrp="1"/>
          </p:cNvSpPr>
          <p:nvPr>
            <p:ph type="sldNum" sz="quarter" idx="11"/>
          </p:nvPr>
        </p:nvSpPr>
        <p:spPr/>
        <p:txBody>
          <a:bodyPr/>
          <a:lstStyle/>
          <a:p>
            <a:fld id="{26CBEDFF-54C4-0E4E-99A7-41CA8DD99F11}" type="slidenum">
              <a:rPr lang="en-US" smtClean="0"/>
              <a:pPr/>
              <a:t>17</a:t>
            </a:fld>
            <a:endParaRPr lang="en-US"/>
          </a:p>
        </p:txBody>
      </p:sp>
      <p:sp>
        <p:nvSpPr>
          <p:cNvPr id="9" name="Title 1">
            <a:extLst>
              <a:ext uri="{FF2B5EF4-FFF2-40B4-BE49-F238E27FC236}">
                <a16:creationId xmlns:a16="http://schemas.microsoft.com/office/drawing/2014/main" id="{183DF758-743F-BB4C-B4AB-B98CE8394FD2}"/>
              </a:ext>
            </a:extLst>
          </p:cNvPr>
          <p:cNvSpPr txBox="1">
            <a:spLocks/>
          </p:cNvSpPr>
          <p:nvPr/>
        </p:nvSpPr>
        <p:spPr>
          <a:xfrm>
            <a:off x="860919" y="757313"/>
            <a:ext cx="4979805" cy="1084739"/>
          </a:xfrm>
          <a:prstGeom prst="rect">
            <a:avLst/>
          </a:prstGeom>
        </p:spPr>
        <p:txBody>
          <a:bodyPr lIns="0" tIns="0" rIns="0" bIns="0" anchor="ctr" anchorCtr="0"/>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US" dirty="0"/>
              <a:t>The CSW </a:t>
            </a:r>
            <a:br>
              <a:rPr lang="en-US" dirty="0"/>
            </a:br>
            <a:r>
              <a:rPr lang="en-US" dirty="0"/>
              <a:t>recruitment process</a:t>
            </a:r>
            <a:endParaRPr lang="en-US" b="0" spc="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5AE8EA7-E8F5-4146-8BFA-E861634C39ED}"/>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CACF8B-E596-BF49-9033-AE468C4FA463}"/>
              </a:ext>
              <a:ext uri="{C183D7F6-B498-43B3-948B-1728B52AA6E4}">
                <adec:decorative xmlns:adec="http://schemas.microsoft.com/office/drawing/2017/decorative" xmlns="" val="1"/>
              </a:ext>
            </a:extLst>
          </p:cNvPr>
          <p:cNvCxnSpPr>
            <a:cxnSpLocks/>
          </p:cNvCxnSpPr>
          <p:nvPr/>
        </p:nvCxnSpPr>
        <p:spPr>
          <a:xfrm>
            <a:off x="1535808"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Text Placeholder 5">
            <a:extLst>
              <a:ext uri="{FF2B5EF4-FFF2-40B4-BE49-F238E27FC236}">
                <a16:creationId xmlns:a16="http://schemas.microsoft.com/office/drawing/2014/main" id="{8CD5423E-9360-CC48-8204-A128F38C0548}"/>
              </a:ext>
            </a:extLst>
          </p:cNvPr>
          <p:cNvSpPr txBox="1">
            <a:spLocks/>
          </p:cNvSpPr>
          <p:nvPr/>
        </p:nvSpPr>
        <p:spPr>
          <a:xfrm>
            <a:off x="1663662" y="2520000"/>
            <a:ext cx="2242071" cy="1228063"/>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Complete an application form</a:t>
            </a:r>
          </a:p>
        </p:txBody>
      </p:sp>
      <p:sp>
        <p:nvSpPr>
          <p:cNvPr id="28" name="Text Placeholder 15">
            <a:extLst>
              <a:ext uri="{FF2B5EF4-FFF2-40B4-BE49-F238E27FC236}">
                <a16:creationId xmlns:a16="http://schemas.microsoft.com/office/drawing/2014/main" id="{774905C3-28D7-834C-AA22-028FABBC0B6E}"/>
              </a:ext>
            </a:extLst>
          </p:cNvPr>
          <p:cNvSpPr txBox="1">
            <a:spLocks/>
          </p:cNvSpPr>
          <p:nvPr/>
        </p:nvSpPr>
        <p:spPr>
          <a:xfrm>
            <a:off x="1663663" y="3761927"/>
            <a:ext cx="3652287" cy="1239436"/>
          </a:xfrm>
          <a:prstGeom prst="rect">
            <a:avLst/>
          </a:prstGeom>
        </p:spPr>
        <p:txBody>
          <a:bodyPr lIns="0" tIns="0" rIns="0" bIns="0" anchor="t">
            <a:normAutofit/>
          </a:bodyPr>
          <a:lstStyle>
            <a:lvl1pPr marL="0" indent="0" algn="l" defTabSz="914400" rtl="0" eaLnBrk="1" latinLnBrk="0" hangingPunct="1">
              <a:lnSpc>
                <a:spcPct val="110000"/>
              </a:lnSpc>
              <a:spcBef>
                <a:spcPts val="0"/>
              </a:spcBef>
              <a:buClr>
                <a:schemeClr val="accent1"/>
              </a:buClr>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700"/>
              </a:spcBef>
              <a:buFont typeface="Arial" panose="020B0604020202020204" pitchFamily="34" charset="0"/>
              <a:buChar char="•"/>
            </a:pPr>
            <a:r>
              <a:rPr lang="en-GB" sz="1600" dirty="0"/>
              <a:t>Containing 5 questions</a:t>
            </a:r>
          </a:p>
        </p:txBody>
      </p:sp>
      <p:cxnSp>
        <p:nvCxnSpPr>
          <p:cNvPr id="29" name="Straight Connector 28">
            <a:extLst>
              <a:ext uri="{FF2B5EF4-FFF2-40B4-BE49-F238E27FC236}">
                <a16:creationId xmlns:a16="http://schemas.microsoft.com/office/drawing/2014/main" id="{3785C01F-740B-6D41-B3DA-9DA1F51EAD00}"/>
              </a:ext>
              <a:ext uri="{C183D7F6-B498-43B3-948B-1728B52AA6E4}">
                <adec:decorative xmlns:adec="http://schemas.microsoft.com/office/drawing/2017/decorative" xmlns="" val="1"/>
              </a:ext>
            </a:extLst>
          </p:cNvPr>
          <p:cNvCxnSpPr>
            <a:cxnSpLocks/>
          </p:cNvCxnSpPr>
          <p:nvPr/>
        </p:nvCxnSpPr>
        <p:spPr>
          <a:xfrm>
            <a:off x="5372849"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 Placeholder 5">
            <a:extLst>
              <a:ext uri="{FF2B5EF4-FFF2-40B4-BE49-F238E27FC236}">
                <a16:creationId xmlns:a16="http://schemas.microsoft.com/office/drawing/2014/main" id="{DFE16C91-45E0-474E-B180-D8A5A4FCE74F}"/>
              </a:ext>
            </a:extLst>
          </p:cNvPr>
          <p:cNvSpPr txBox="1">
            <a:spLocks/>
          </p:cNvSpPr>
          <p:nvPr/>
        </p:nvSpPr>
        <p:spPr>
          <a:xfrm>
            <a:off x="5500703" y="2520000"/>
            <a:ext cx="2242071" cy="108045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Anonymous shortlisting</a:t>
            </a:r>
          </a:p>
        </p:txBody>
      </p:sp>
      <p:sp>
        <p:nvSpPr>
          <p:cNvPr id="31" name="Text Placeholder 15">
            <a:extLst>
              <a:ext uri="{FF2B5EF4-FFF2-40B4-BE49-F238E27FC236}">
                <a16:creationId xmlns:a16="http://schemas.microsoft.com/office/drawing/2014/main" id="{E2D5B9A7-11DB-AB4D-A9CE-84021A678443}"/>
              </a:ext>
            </a:extLst>
          </p:cNvPr>
          <p:cNvSpPr txBox="1">
            <a:spLocks/>
          </p:cNvSpPr>
          <p:nvPr/>
        </p:nvSpPr>
        <p:spPr>
          <a:xfrm>
            <a:off x="5500704" y="3773301"/>
            <a:ext cx="2242019" cy="1865090"/>
          </a:xfrm>
          <a:prstGeom prst="rect">
            <a:avLst/>
          </a:prstGeom>
        </p:spPr>
        <p:txBody>
          <a:bodyPr lIns="0" tIns="0" rIns="0" bIns="0">
            <a:normAutofit/>
          </a:bodyPr>
          <a:lstStyle>
            <a:lvl1pPr marL="0" indent="0" algn="l" defTabSz="914400" rtl="0" eaLnBrk="1" latinLnBrk="0" hangingPunct="1">
              <a:lnSpc>
                <a:spcPct val="110000"/>
              </a:lnSpc>
              <a:spcBef>
                <a:spcPts val="0"/>
              </a:spcBef>
              <a:buClr>
                <a:schemeClr val="accent1"/>
              </a:buClr>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700"/>
              </a:spcBef>
              <a:buFont typeface="Arial" panose="020B0604020202020204" pitchFamily="34" charset="0"/>
              <a:buChar char="•"/>
            </a:pPr>
            <a:r>
              <a:rPr lang="en-GB" sz="1600" dirty="0"/>
              <a:t>The panel will anonymously shortlist the applications, scoring each competency covered in the questions on a scale of 1 to 4.</a:t>
            </a:r>
          </a:p>
        </p:txBody>
      </p:sp>
      <p:cxnSp>
        <p:nvCxnSpPr>
          <p:cNvPr id="32" name="Straight Connector 31">
            <a:extLst>
              <a:ext uri="{FF2B5EF4-FFF2-40B4-BE49-F238E27FC236}">
                <a16:creationId xmlns:a16="http://schemas.microsoft.com/office/drawing/2014/main" id="{4FC7B5C4-2270-7D48-9C3E-3A514AF7D8EF}"/>
              </a:ext>
              <a:ext uri="{C183D7F6-B498-43B3-948B-1728B52AA6E4}">
                <adec:decorative xmlns:adec="http://schemas.microsoft.com/office/drawing/2017/decorative" xmlns="" val="1"/>
              </a:ext>
            </a:extLst>
          </p:cNvPr>
          <p:cNvCxnSpPr>
            <a:cxnSpLocks/>
          </p:cNvCxnSpPr>
          <p:nvPr/>
        </p:nvCxnSpPr>
        <p:spPr>
          <a:xfrm>
            <a:off x="9252489"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ext Placeholder 5">
            <a:extLst>
              <a:ext uri="{FF2B5EF4-FFF2-40B4-BE49-F238E27FC236}">
                <a16:creationId xmlns:a16="http://schemas.microsoft.com/office/drawing/2014/main" id="{7C9EADE9-FF16-1741-9018-97077D7A665D}"/>
              </a:ext>
            </a:extLst>
          </p:cNvPr>
          <p:cNvSpPr txBox="1">
            <a:spLocks/>
          </p:cNvSpPr>
          <p:nvPr/>
        </p:nvSpPr>
        <p:spPr>
          <a:xfrm>
            <a:off x="9380343" y="2520000"/>
            <a:ext cx="2360688" cy="108045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Complete CSW Assessments</a:t>
            </a:r>
          </a:p>
        </p:txBody>
      </p:sp>
      <p:sp>
        <p:nvSpPr>
          <p:cNvPr id="34" name="Text Placeholder 15">
            <a:extLst>
              <a:ext uri="{FF2B5EF4-FFF2-40B4-BE49-F238E27FC236}">
                <a16:creationId xmlns:a16="http://schemas.microsoft.com/office/drawing/2014/main" id="{A284670C-0222-F342-AB82-EB7A481AEFDF}"/>
              </a:ext>
            </a:extLst>
          </p:cNvPr>
          <p:cNvSpPr txBox="1">
            <a:spLocks/>
          </p:cNvSpPr>
          <p:nvPr/>
        </p:nvSpPr>
        <p:spPr>
          <a:xfrm>
            <a:off x="9380344" y="3773301"/>
            <a:ext cx="2242019" cy="1865090"/>
          </a:xfrm>
          <a:prstGeom prst="rect">
            <a:avLst/>
          </a:prstGeom>
        </p:spPr>
        <p:txBody>
          <a:bodyPr lIns="0" tIns="0" rIns="0" bIns="0">
            <a:normAutofit/>
          </a:bodyPr>
          <a:lstStyle>
            <a:lvl1pPr marL="0" indent="0" algn="l" defTabSz="914400" rtl="0" eaLnBrk="1" latinLnBrk="0" hangingPunct="1">
              <a:lnSpc>
                <a:spcPct val="110000"/>
              </a:lnSpc>
              <a:spcBef>
                <a:spcPts val="0"/>
              </a:spcBef>
              <a:buClr>
                <a:schemeClr val="accent1"/>
              </a:buClr>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700"/>
              </a:spcBef>
              <a:buFont typeface="Arial" panose="020B0604020202020204" pitchFamily="34" charset="0"/>
              <a:buChar char="•"/>
            </a:pPr>
            <a:r>
              <a:rPr lang="en-GB" sz="1600" dirty="0"/>
              <a:t>If shortlisted you will be invited to complete written and listening exercises, followed by a panel interview and a role play.  </a:t>
            </a:r>
          </a:p>
        </p:txBody>
      </p:sp>
      <p:sp>
        <p:nvSpPr>
          <p:cNvPr id="35" name="Text Placeholder 5">
            <a:extLst>
              <a:ext uri="{FF2B5EF4-FFF2-40B4-BE49-F238E27FC236}">
                <a16:creationId xmlns:a16="http://schemas.microsoft.com/office/drawing/2014/main" id="{B441D3E7-FCB5-4E43-97BB-BEE9016E128C}"/>
              </a:ext>
            </a:extLst>
          </p:cNvPr>
          <p:cNvSpPr txBox="1">
            <a:spLocks/>
          </p:cNvSpPr>
          <p:nvPr/>
        </p:nvSpPr>
        <p:spPr>
          <a:xfrm>
            <a:off x="697440" y="2442831"/>
            <a:ext cx="838368" cy="1228063"/>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spc="-100" dirty="0">
                <a:solidFill>
                  <a:schemeClr val="accent2"/>
                </a:solidFill>
              </a:rPr>
              <a:t>1</a:t>
            </a:r>
          </a:p>
        </p:txBody>
      </p:sp>
      <p:sp>
        <p:nvSpPr>
          <p:cNvPr id="36" name="Text Placeholder 5">
            <a:extLst>
              <a:ext uri="{FF2B5EF4-FFF2-40B4-BE49-F238E27FC236}">
                <a16:creationId xmlns:a16="http://schemas.microsoft.com/office/drawing/2014/main" id="{BF62AFB7-C045-0A44-967E-3A7A960D3238}"/>
              </a:ext>
            </a:extLst>
          </p:cNvPr>
          <p:cNvSpPr txBox="1">
            <a:spLocks/>
          </p:cNvSpPr>
          <p:nvPr/>
        </p:nvSpPr>
        <p:spPr>
          <a:xfrm>
            <a:off x="4379668" y="2442831"/>
            <a:ext cx="993182" cy="1228063"/>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spc="-100" dirty="0">
                <a:solidFill>
                  <a:schemeClr val="accent2"/>
                </a:solidFill>
              </a:rPr>
              <a:t>2</a:t>
            </a:r>
          </a:p>
        </p:txBody>
      </p:sp>
      <p:sp>
        <p:nvSpPr>
          <p:cNvPr id="37" name="Text Placeholder 5">
            <a:extLst>
              <a:ext uri="{FF2B5EF4-FFF2-40B4-BE49-F238E27FC236}">
                <a16:creationId xmlns:a16="http://schemas.microsoft.com/office/drawing/2014/main" id="{9F274B8F-DA2C-6246-A4A5-AA72E66CA15B}"/>
              </a:ext>
            </a:extLst>
          </p:cNvPr>
          <p:cNvSpPr txBox="1">
            <a:spLocks/>
          </p:cNvSpPr>
          <p:nvPr/>
        </p:nvSpPr>
        <p:spPr>
          <a:xfrm>
            <a:off x="8288728" y="2442831"/>
            <a:ext cx="993182" cy="1228063"/>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spc="-100" dirty="0">
                <a:solidFill>
                  <a:schemeClr val="accent2"/>
                </a:solidFill>
              </a:rPr>
              <a:t>3</a:t>
            </a:r>
          </a:p>
        </p:txBody>
      </p:sp>
    </p:spTree>
    <p:extLst>
      <p:ext uri="{BB962C8B-B14F-4D97-AF65-F5344CB8AC3E}">
        <p14:creationId xmlns:p14="http://schemas.microsoft.com/office/powerpoint/2010/main" val="2042814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61B94-A7BB-4117-BF3E-B14546DCD827}"/>
              </a:ext>
            </a:extLst>
          </p:cNvPr>
          <p:cNvSpPr>
            <a:spLocks noGrp="1"/>
          </p:cNvSpPr>
          <p:nvPr>
            <p:ph type="body" sz="quarter" idx="13"/>
          </p:nvPr>
        </p:nvSpPr>
        <p:spPr>
          <a:xfrm>
            <a:off x="3368528" y="5168458"/>
            <a:ext cx="7922319" cy="2458610"/>
          </a:xfrm>
        </p:spPr>
        <p:txBody>
          <a:bodyPr/>
          <a:lstStyle/>
          <a:p>
            <a:r>
              <a:rPr lang="en-GB" dirty="0"/>
              <a:t>FAQ</a:t>
            </a:r>
          </a:p>
        </p:txBody>
      </p:sp>
      <p:sp>
        <p:nvSpPr>
          <p:cNvPr id="3" name="Text Placeholder 2">
            <a:extLst>
              <a:ext uri="{FF2B5EF4-FFF2-40B4-BE49-F238E27FC236}">
                <a16:creationId xmlns:a16="http://schemas.microsoft.com/office/drawing/2014/main" id="{3220DD2A-A930-4F55-B740-C16F6855BF9E}"/>
              </a:ext>
            </a:extLst>
          </p:cNvPr>
          <p:cNvSpPr>
            <a:spLocks noGrp="1"/>
          </p:cNvSpPr>
          <p:nvPr>
            <p:ph type="body" sz="quarter" idx="14"/>
          </p:nvPr>
        </p:nvSpPr>
        <p:spPr/>
        <p:txBody>
          <a:bodyPr/>
          <a:lstStyle/>
          <a:p>
            <a:r>
              <a:rPr lang="en-GB" dirty="0"/>
              <a:t>05</a:t>
            </a:r>
          </a:p>
        </p:txBody>
      </p:sp>
      <p:sp>
        <p:nvSpPr>
          <p:cNvPr id="5" name="Slide Number Placeholder 4">
            <a:extLst>
              <a:ext uri="{FF2B5EF4-FFF2-40B4-BE49-F238E27FC236}">
                <a16:creationId xmlns:a16="http://schemas.microsoft.com/office/drawing/2014/main" id="{D46B9A65-6939-4CF3-885D-2CEF29142970}"/>
              </a:ext>
            </a:extLst>
          </p:cNvPr>
          <p:cNvSpPr>
            <a:spLocks noGrp="1"/>
          </p:cNvSpPr>
          <p:nvPr>
            <p:ph type="sldNum" sz="quarter" idx="16"/>
          </p:nvPr>
        </p:nvSpPr>
        <p:spPr/>
        <p:txBody>
          <a:bodyPr/>
          <a:lstStyle/>
          <a:p>
            <a:fld id="{26CBEDFF-54C4-0E4E-99A7-41CA8DD99F11}" type="slidenum">
              <a:rPr lang="en-US" smtClean="0"/>
              <a:pPr/>
              <a:t>18</a:t>
            </a:fld>
            <a:endParaRPr lang="en-US"/>
          </a:p>
        </p:txBody>
      </p:sp>
    </p:spTree>
    <p:extLst>
      <p:ext uri="{BB962C8B-B14F-4D97-AF65-F5344CB8AC3E}">
        <p14:creationId xmlns:p14="http://schemas.microsoft.com/office/powerpoint/2010/main" val="1498691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DD71-D82C-274A-B471-41573A5147A8}"/>
              </a:ext>
            </a:extLst>
          </p:cNvPr>
          <p:cNvSpPr>
            <a:spLocks noGrp="1"/>
          </p:cNvSpPr>
          <p:nvPr>
            <p:ph type="title"/>
          </p:nvPr>
        </p:nvSpPr>
        <p:spPr/>
        <p:txBody>
          <a:bodyPr>
            <a:normAutofit fontScale="90000"/>
          </a:bodyPr>
          <a:lstStyle/>
          <a:p>
            <a:r>
              <a:rPr lang="en-US" dirty="0"/>
              <a:t>Further Information</a:t>
            </a:r>
          </a:p>
        </p:txBody>
      </p:sp>
      <p:sp>
        <p:nvSpPr>
          <p:cNvPr id="3" name="Text Placeholder 2">
            <a:extLst>
              <a:ext uri="{FF2B5EF4-FFF2-40B4-BE49-F238E27FC236}">
                <a16:creationId xmlns:a16="http://schemas.microsoft.com/office/drawing/2014/main" id="{E8028494-2228-8C4F-813B-2D16359792BA}"/>
              </a:ext>
            </a:extLst>
          </p:cNvPr>
          <p:cNvSpPr>
            <a:spLocks noGrp="1"/>
          </p:cNvSpPr>
          <p:nvPr>
            <p:ph type="body" sz="quarter" idx="13"/>
          </p:nvPr>
        </p:nvSpPr>
        <p:spPr/>
        <p:txBody>
          <a:bodyPr/>
          <a:lstStyle/>
          <a:p>
            <a:r>
              <a:rPr lang="en-GB" dirty="0">
                <a:hlinkClick r:id="rId2"/>
              </a:rPr>
              <a:t>About the CSW role</a:t>
            </a:r>
            <a:endParaRPr lang="en-GB" dirty="0">
              <a:hlinkClick r:id="rId3"/>
            </a:endParaRPr>
          </a:p>
          <a:p>
            <a:endParaRPr lang="en-GB" dirty="0">
              <a:hlinkClick r:id="rId3"/>
            </a:endParaRPr>
          </a:p>
          <a:p>
            <a:r>
              <a:rPr lang="en-GB" dirty="0">
                <a:hlinkClick r:id="rId3"/>
              </a:rPr>
              <a:t>Our Racial Diversity and Inclusion Action Plan</a:t>
            </a:r>
            <a:endParaRPr lang="en-GB" dirty="0"/>
          </a:p>
          <a:p>
            <a:endParaRPr lang="en-US" dirty="0"/>
          </a:p>
          <a:p>
            <a:r>
              <a:rPr lang="en-US" dirty="0">
                <a:hlinkClick r:id="rId4"/>
              </a:rPr>
              <a:t>About the Frontline Programme</a:t>
            </a:r>
            <a:endParaRPr lang="en-US" dirty="0"/>
          </a:p>
        </p:txBody>
      </p:sp>
      <p:sp>
        <p:nvSpPr>
          <p:cNvPr id="4" name="Footer Placeholder 3">
            <a:extLst>
              <a:ext uri="{FF2B5EF4-FFF2-40B4-BE49-F238E27FC236}">
                <a16:creationId xmlns:a16="http://schemas.microsoft.com/office/drawing/2014/main" id="{435FCB95-7CD3-7E4B-8BB3-66F44E9AE607}"/>
              </a:ext>
            </a:extLst>
          </p:cNvPr>
          <p:cNvSpPr>
            <a:spLocks noGrp="1"/>
          </p:cNvSpPr>
          <p:nvPr>
            <p:ph type="ftr" sz="quarter" idx="14"/>
          </p:nvPr>
        </p:nvSpPr>
        <p:spPr/>
        <p:txBody>
          <a:bodyPr/>
          <a:lstStyle/>
          <a:p>
            <a:r>
              <a:rPr lang="en-US" dirty="0"/>
              <a:t>Further Information</a:t>
            </a:r>
          </a:p>
        </p:txBody>
      </p:sp>
      <p:cxnSp>
        <p:nvCxnSpPr>
          <p:cNvPr id="8" name="Straight Connector 7">
            <a:extLst>
              <a:ext uri="{FF2B5EF4-FFF2-40B4-BE49-F238E27FC236}">
                <a16:creationId xmlns:a16="http://schemas.microsoft.com/office/drawing/2014/main" id="{D085B9FF-4F3A-CB4D-BAF7-92D9CD754CDF}"/>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3B483AF-7E20-1141-B874-32D2FABEA421}"/>
              </a:ext>
            </a:extLst>
          </p:cNvPr>
          <p:cNvSpPr>
            <a:spLocks noGrp="1"/>
          </p:cNvSpPr>
          <p:nvPr>
            <p:ph type="sldNum" sz="quarter" idx="15"/>
          </p:nvPr>
        </p:nvSpPr>
        <p:spPr/>
        <p:txBody>
          <a:bodyPr/>
          <a:lstStyle/>
          <a:p>
            <a:fld id="{26CBEDFF-54C4-0E4E-99A7-41CA8DD99F11}" type="slidenum">
              <a:rPr lang="en-US" smtClean="0"/>
              <a:pPr/>
              <a:t>19</a:t>
            </a:fld>
            <a:endParaRPr lang="en-US"/>
          </a:p>
        </p:txBody>
      </p:sp>
    </p:spTree>
    <p:extLst>
      <p:ext uri="{BB962C8B-B14F-4D97-AF65-F5344CB8AC3E}">
        <p14:creationId xmlns:p14="http://schemas.microsoft.com/office/powerpoint/2010/main" val="232828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028494-2228-8C4F-813B-2D16359792BA}"/>
              </a:ext>
            </a:extLst>
          </p:cNvPr>
          <p:cNvSpPr>
            <a:spLocks noGrp="1"/>
          </p:cNvSpPr>
          <p:nvPr>
            <p:ph type="body" sz="quarter" idx="4294967295"/>
          </p:nvPr>
        </p:nvSpPr>
        <p:spPr>
          <a:xfrm>
            <a:off x="5089525" y="1144622"/>
            <a:ext cx="4114794" cy="5154578"/>
          </a:xfrm>
        </p:spPr>
        <p:txBody>
          <a:bodyPr>
            <a:normAutofit/>
          </a:bodyPr>
          <a:lstStyle/>
          <a:p>
            <a:pPr marL="0" indent="0">
              <a:buNone/>
            </a:pPr>
            <a:r>
              <a:rPr lang="en-GB" b="1" dirty="0">
                <a:solidFill>
                  <a:schemeClr val="bg1"/>
                </a:solidFill>
                <a:latin typeface="Arial Black" panose="020B0604020202020204" pitchFamily="34" charset="0"/>
                <a:cs typeface="Arial Black" panose="020B0604020202020204" pitchFamily="34" charset="0"/>
              </a:rPr>
              <a:t>Introducing Frontline</a:t>
            </a:r>
          </a:p>
          <a:p>
            <a:endParaRPr lang="en-GB" dirty="0">
              <a:solidFill>
                <a:schemeClr val="bg1"/>
              </a:solidFill>
            </a:endParaRPr>
          </a:p>
          <a:p>
            <a:pPr marL="0" indent="0">
              <a:buNone/>
            </a:pPr>
            <a:r>
              <a:rPr lang="en-GB" b="1" dirty="0">
                <a:solidFill>
                  <a:schemeClr val="bg1"/>
                </a:solidFill>
                <a:latin typeface="Arial Black" panose="020B0604020202020204" pitchFamily="34" charset="0"/>
                <a:cs typeface="Arial Black" panose="020B0604020202020204" pitchFamily="34" charset="0"/>
              </a:rPr>
              <a:t>The Frontline Programme</a:t>
            </a:r>
          </a:p>
          <a:p>
            <a:pPr marL="0" indent="0">
              <a:buNone/>
            </a:pPr>
            <a:endParaRPr lang="en-GB" b="1" dirty="0">
              <a:solidFill>
                <a:schemeClr val="bg1"/>
              </a:solidFill>
              <a:latin typeface="Arial Black" panose="020B0604020202020204" pitchFamily="34" charset="0"/>
            </a:endParaRPr>
          </a:p>
          <a:p>
            <a:pPr marL="0" indent="0">
              <a:buNone/>
            </a:pPr>
            <a:r>
              <a:rPr lang="en-GB" b="1" dirty="0">
                <a:solidFill>
                  <a:schemeClr val="bg1"/>
                </a:solidFill>
                <a:latin typeface="Arial Black" panose="020B0604020202020204" pitchFamily="34" charset="0"/>
              </a:rPr>
              <a:t>The CSW Role &amp; Responsibilities</a:t>
            </a:r>
          </a:p>
          <a:p>
            <a:pPr marL="0" indent="0">
              <a:buNone/>
            </a:pPr>
            <a:endParaRPr lang="en-GB" b="1" dirty="0">
              <a:solidFill>
                <a:schemeClr val="bg1"/>
              </a:solidFill>
              <a:latin typeface="Arial Black" panose="020B0604020202020204" pitchFamily="34" charset="0"/>
            </a:endParaRPr>
          </a:p>
          <a:p>
            <a:pPr marL="0" indent="0">
              <a:buNone/>
            </a:pPr>
            <a:r>
              <a:rPr lang="en-GB" b="1" dirty="0">
                <a:solidFill>
                  <a:schemeClr val="bg1"/>
                </a:solidFill>
                <a:latin typeface="Arial Black" panose="020B0604020202020204" pitchFamily="34" charset="0"/>
              </a:rPr>
              <a:t>Next Steps: Apply to be a CSW</a:t>
            </a:r>
          </a:p>
          <a:p>
            <a:pPr marL="0" indent="0">
              <a:buNone/>
            </a:pPr>
            <a:endParaRPr lang="en-GB" b="1" dirty="0">
              <a:solidFill>
                <a:schemeClr val="bg1"/>
              </a:solidFill>
              <a:latin typeface="Arial Black" panose="020B0604020202020204" pitchFamily="34" charset="0"/>
            </a:endParaRPr>
          </a:p>
          <a:p>
            <a:pPr marL="0" indent="0">
              <a:buNone/>
            </a:pPr>
            <a:r>
              <a:rPr lang="en-GB" b="1" dirty="0">
                <a:solidFill>
                  <a:schemeClr val="bg1"/>
                </a:solidFill>
                <a:latin typeface="Arial Black" panose="020B0604020202020204" pitchFamily="34" charset="0"/>
              </a:rPr>
              <a:t>FAQs</a:t>
            </a:r>
          </a:p>
          <a:p>
            <a:pPr marL="0" indent="0">
              <a:buNone/>
            </a:pPr>
            <a:endParaRPr lang="en-GB" b="1" dirty="0">
              <a:solidFill>
                <a:schemeClr val="bg1"/>
              </a:solidFill>
              <a:latin typeface="Arial Black" panose="020B0604020202020204" pitchFamily="34" charset="0"/>
            </a:endParaRPr>
          </a:p>
          <a:p>
            <a:pPr marL="0" indent="0">
              <a:buNone/>
            </a:pPr>
            <a:endParaRPr lang="en-GB" b="1" dirty="0">
              <a:solidFill>
                <a:schemeClr val="bg1"/>
              </a:solidFill>
              <a:latin typeface="Arial Black" panose="020B0604020202020204" pitchFamily="34" charset="0"/>
            </a:endParaRPr>
          </a:p>
        </p:txBody>
      </p:sp>
      <p:sp>
        <p:nvSpPr>
          <p:cNvPr id="10" name="Title Placeholder 1">
            <a:extLst>
              <a:ext uri="{FF2B5EF4-FFF2-40B4-BE49-F238E27FC236}">
                <a16:creationId xmlns:a16="http://schemas.microsoft.com/office/drawing/2014/main" id="{5FD94A89-ECB2-3942-B6DE-2ED9AA608279}"/>
              </a:ext>
            </a:extLst>
          </p:cNvPr>
          <p:cNvSpPr txBox="1">
            <a:spLocks/>
          </p:cNvSpPr>
          <p:nvPr/>
        </p:nvSpPr>
        <p:spPr>
          <a:xfrm>
            <a:off x="871680" y="757313"/>
            <a:ext cx="2374544" cy="10847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GB" dirty="0">
                <a:solidFill>
                  <a:schemeClr val="bg1"/>
                </a:solidFill>
              </a:rPr>
              <a:t>Contents</a:t>
            </a:r>
            <a:endParaRPr lang="en-US" dirty="0">
              <a:solidFill>
                <a:schemeClr val="bg1"/>
              </a:solidFill>
            </a:endParaRPr>
          </a:p>
        </p:txBody>
      </p:sp>
      <p:cxnSp>
        <p:nvCxnSpPr>
          <p:cNvPr id="11" name="Straight Connector 10">
            <a:extLst>
              <a:ext uri="{FF2B5EF4-FFF2-40B4-BE49-F238E27FC236}">
                <a16:creationId xmlns:a16="http://schemas.microsoft.com/office/drawing/2014/main" id="{5CB27CEC-5EF5-E440-9990-96A29221C6BF}"/>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2F8860C3-BB5B-1C41-80BB-DB98F9537BCF}"/>
              </a:ext>
            </a:extLst>
          </p:cNvPr>
          <p:cNvSpPr txBox="1">
            <a:spLocks/>
          </p:cNvSpPr>
          <p:nvPr/>
        </p:nvSpPr>
        <p:spPr>
          <a:xfrm>
            <a:off x="3974373" y="907905"/>
            <a:ext cx="1115152" cy="47067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800" b="1" dirty="0">
                <a:solidFill>
                  <a:schemeClr val="bg1"/>
                </a:solidFill>
                <a:latin typeface="Arial Black" panose="020B0604020202020204" pitchFamily="34" charset="0"/>
                <a:cs typeface="Arial Black" panose="020B0604020202020204" pitchFamily="34" charset="0"/>
              </a:rPr>
              <a:t>01</a:t>
            </a:r>
            <a:endParaRPr lang="en-US" sz="4800" b="1" dirty="0">
              <a:solidFill>
                <a:schemeClr val="bg1"/>
              </a:solidFill>
              <a:latin typeface="Arial Black" panose="020B0604020202020204" pitchFamily="34" charset="0"/>
              <a:cs typeface="Arial Black" panose="020B0604020202020204" pitchFamily="34" charset="0"/>
            </a:endParaRPr>
          </a:p>
        </p:txBody>
      </p:sp>
      <p:sp>
        <p:nvSpPr>
          <p:cNvPr id="14" name="Text Placeholder 2">
            <a:extLst>
              <a:ext uri="{FF2B5EF4-FFF2-40B4-BE49-F238E27FC236}">
                <a16:creationId xmlns:a16="http://schemas.microsoft.com/office/drawing/2014/main" id="{47F714F6-4E0F-274E-927C-93486AE6DDB6}"/>
              </a:ext>
            </a:extLst>
          </p:cNvPr>
          <p:cNvSpPr txBox="1">
            <a:spLocks/>
          </p:cNvSpPr>
          <p:nvPr/>
        </p:nvSpPr>
        <p:spPr>
          <a:xfrm>
            <a:off x="3895502" y="1822196"/>
            <a:ext cx="1115152" cy="47067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800" b="1" dirty="0">
                <a:solidFill>
                  <a:schemeClr val="bg1"/>
                </a:solidFill>
                <a:latin typeface="Arial Black" panose="020B0604020202020204" pitchFamily="34" charset="0"/>
                <a:cs typeface="Arial Black" panose="020B0604020202020204" pitchFamily="34" charset="0"/>
              </a:rPr>
              <a:t>02</a:t>
            </a:r>
            <a:endParaRPr lang="en-US" sz="4800" b="1" dirty="0">
              <a:solidFill>
                <a:schemeClr val="bg1"/>
              </a:solidFill>
              <a:latin typeface="Arial Black" panose="020B0604020202020204" pitchFamily="34" charset="0"/>
              <a:cs typeface="Arial Black" panose="020B0604020202020204" pitchFamily="34" charset="0"/>
            </a:endParaRPr>
          </a:p>
        </p:txBody>
      </p:sp>
      <p:sp>
        <p:nvSpPr>
          <p:cNvPr id="15" name="Text Placeholder 2">
            <a:extLst>
              <a:ext uri="{FF2B5EF4-FFF2-40B4-BE49-F238E27FC236}">
                <a16:creationId xmlns:a16="http://schemas.microsoft.com/office/drawing/2014/main" id="{2E164474-DC9C-8B44-A0C0-DE0B35F24D4D}"/>
              </a:ext>
            </a:extLst>
          </p:cNvPr>
          <p:cNvSpPr txBox="1">
            <a:spLocks/>
          </p:cNvSpPr>
          <p:nvPr/>
        </p:nvSpPr>
        <p:spPr>
          <a:xfrm>
            <a:off x="3895502" y="3097147"/>
            <a:ext cx="1115152" cy="47067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800" b="1" dirty="0">
                <a:solidFill>
                  <a:schemeClr val="bg1"/>
                </a:solidFill>
                <a:latin typeface="Arial Black" panose="020B0604020202020204" pitchFamily="34" charset="0"/>
                <a:cs typeface="Arial Black" panose="020B0604020202020204" pitchFamily="34" charset="0"/>
              </a:rPr>
              <a:t>03</a:t>
            </a:r>
            <a:endParaRPr lang="en-US" sz="4800" b="1" dirty="0">
              <a:solidFill>
                <a:schemeClr val="bg1"/>
              </a:solidFill>
              <a:latin typeface="Arial Black" panose="020B0604020202020204" pitchFamily="34" charset="0"/>
              <a:cs typeface="Arial Black" panose="020B0604020202020204" pitchFamily="34" charset="0"/>
            </a:endParaRPr>
          </a:p>
        </p:txBody>
      </p:sp>
      <p:sp>
        <p:nvSpPr>
          <p:cNvPr id="16" name="Text Placeholder 2">
            <a:extLst>
              <a:ext uri="{FF2B5EF4-FFF2-40B4-BE49-F238E27FC236}">
                <a16:creationId xmlns:a16="http://schemas.microsoft.com/office/drawing/2014/main" id="{3B4149AC-B8DE-B74B-AC43-00124A98F6C0}"/>
              </a:ext>
            </a:extLst>
          </p:cNvPr>
          <p:cNvSpPr txBox="1">
            <a:spLocks/>
          </p:cNvSpPr>
          <p:nvPr/>
        </p:nvSpPr>
        <p:spPr>
          <a:xfrm>
            <a:off x="3934938" y="4297632"/>
            <a:ext cx="1115152" cy="47067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800" b="1" dirty="0">
                <a:solidFill>
                  <a:schemeClr val="bg1"/>
                </a:solidFill>
                <a:latin typeface="Arial Black" panose="020B0604020202020204" pitchFamily="34" charset="0"/>
                <a:cs typeface="Arial Black" panose="020B0604020202020204" pitchFamily="34" charset="0"/>
              </a:rPr>
              <a:t>04</a:t>
            </a:r>
            <a:endParaRPr lang="en-US" sz="4800" b="1" dirty="0">
              <a:solidFill>
                <a:schemeClr val="bg1"/>
              </a:solidFill>
              <a:latin typeface="Arial Black" panose="020B0604020202020204" pitchFamily="34" charset="0"/>
              <a:cs typeface="Arial Black" panose="020B0604020202020204" pitchFamily="34" charset="0"/>
            </a:endParaRPr>
          </a:p>
        </p:txBody>
      </p:sp>
      <p:cxnSp>
        <p:nvCxnSpPr>
          <p:cNvPr id="18" name="Straight Connector 17">
            <a:extLst>
              <a:ext uri="{FF2B5EF4-FFF2-40B4-BE49-F238E27FC236}">
                <a16:creationId xmlns:a16="http://schemas.microsoft.com/office/drawing/2014/main" id="{0A1B7F56-F773-6247-A755-191FF29DE1C7}"/>
              </a:ext>
              <a:ext uri="{C183D7F6-B498-43B3-948B-1728B52AA6E4}">
                <adec:decorative xmlns:adec="http://schemas.microsoft.com/office/drawing/2017/decorative" xmlns="" val="1"/>
              </a:ext>
            </a:extLst>
          </p:cNvPr>
          <p:cNvCxnSpPr>
            <a:cxnSpLocks/>
          </p:cNvCxnSpPr>
          <p:nvPr/>
        </p:nvCxnSpPr>
        <p:spPr>
          <a:xfrm>
            <a:off x="5010654" y="757313"/>
            <a:ext cx="0" cy="554188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9C99F9CB-F881-E343-8F1E-7481048C86B1}"/>
              </a:ext>
            </a:extLst>
          </p:cNvPr>
          <p:cNvSpPr>
            <a:spLocks noGrp="1"/>
          </p:cNvSpPr>
          <p:nvPr>
            <p:ph type="sldNum" sz="quarter" idx="11"/>
          </p:nvPr>
        </p:nvSpPr>
        <p:spPr/>
        <p:txBody>
          <a:bodyPr/>
          <a:lstStyle/>
          <a:p>
            <a:fld id="{26CBEDFF-54C4-0E4E-99A7-41CA8DD99F11}" type="slidenum">
              <a:rPr lang="en-US" smtClean="0"/>
              <a:pPr/>
              <a:t>2</a:t>
            </a:fld>
            <a:endParaRPr lang="en-US"/>
          </a:p>
        </p:txBody>
      </p:sp>
      <p:sp>
        <p:nvSpPr>
          <p:cNvPr id="12" name="Text Placeholder 2">
            <a:extLst>
              <a:ext uri="{FF2B5EF4-FFF2-40B4-BE49-F238E27FC236}">
                <a16:creationId xmlns:a16="http://schemas.microsoft.com/office/drawing/2014/main" id="{A77E47FD-08F7-4319-A8AA-46A7560FAD71}"/>
              </a:ext>
            </a:extLst>
          </p:cNvPr>
          <p:cNvSpPr txBox="1">
            <a:spLocks/>
          </p:cNvSpPr>
          <p:nvPr/>
        </p:nvSpPr>
        <p:spPr>
          <a:xfrm>
            <a:off x="3856067" y="5609925"/>
            <a:ext cx="1115152" cy="47067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800" b="1" dirty="0">
                <a:solidFill>
                  <a:schemeClr val="bg1"/>
                </a:solidFill>
                <a:latin typeface="Arial Black" panose="020B0604020202020204" pitchFamily="34" charset="0"/>
                <a:cs typeface="Arial Black" panose="020B0604020202020204" pitchFamily="34" charset="0"/>
              </a:rPr>
              <a:t>05</a:t>
            </a:r>
            <a:endParaRPr lang="en-US" sz="4800" b="1" dirty="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96697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F034-D12E-44E5-BDD3-E4ADF1664032}"/>
              </a:ext>
            </a:extLst>
          </p:cNvPr>
          <p:cNvSpPr>
            <a:spLocks noGrp="1"/>
          </p:cNvSpPr>
          <p:nvPr>
            <p:ph type="title"/>
          </p:nvPr>
        </p:nvSpPr>
        <p:spPr/>
        <p:txBody>
          <a:bodyPr/>
          <a:lstStyle/>
          <a:p>
            <a:r>
              <a:rPr lang="en-GB" dirty="0"/>
              <a:t>FAQ</a:t>
            </a:r>
          </a:p>
        </p:txBody>
      </p:sp>
      <p:sp>
        <p:nvSpPr>
          <p:cNvPr id="3" name="Text Placeholder 2">
            <a:extLst>
              <a:ext uri="{FF2B5EF4-FFF2-40B4-BE49-F238E27FC236}">
                <a16:creationId xmlns:a16="http://schemas.microsoft.com/office/drawing/2014/main" id="{91505D59-987A-4093-884C-1606A5EAAC30}"/>
              </a:ext>
            </a:extLst>
          </p:cNvPr>
          <p:cNvSpPr>
            <a:spLocks noGrp="1"/>
          </p:cNvSpPr>
          <p:nvPr>
            <p:ph type="body" sz="quarter" idx="13"/>
          </p:nvPr>
        </p:nvSpPr>
        <p:spPr>
          <a:xfrm>
            <a:off x="3580845" y="1473200"/>
            <a:ext cx="7823200" cy="3911600"/>
          </a:xfrm>
        </p:spPr>
        <p:txBody>
          <a:bodyPr/>
          <a:lstStyle/>
          <a:p>
            <a:pPr marL="342900" indent="-342900">
              <a:buClr>
                <a:srgbClr val="FF0000"/>
              </a:buClr>
              <a:buFont typeface="Arial" panose="020B0604020202020204" pitchFamily="34" charset="0"/>
              <a:buChar char="•"/>
            </a:pPr>
            <a:r>
              <a:rPr lang="en-GB" dirty="0"/>
              <a:t>What happens with my current case load?</a:t>
            </a:r>
          </a:p>
          <a:p>
            <a:pPr marL="342900" indent="-342900">
              <a:buClr>
                <a:srgbClr val="FF0000"/>
              </a:buClr>
              <a:buFont typeface="Arial" panose="020B0604020202020204" pitchFamily="34" charset="0"/>
              <a:buChar char="•"/>
            </a:pPr>
            <a:r>
              <a:rPr lang="en-GB" dirty="0"/>
              <a:t>When do I start the role?</a:t>
            </a:r>
          </a:p>
          <a:p>
            <a:pPr marL="342900" indent="-342900">
              <a:buClr>
                <a:srgbClr val="FF0000"/>
              </a:buClr>
              <a:buFont typeface="Arial" panose="020B0604020202020204" pitchFamily="34" charset="0"/>
              <a:buChar char="•"/>
            </a:pPr>
            <a:r>
              <a:rPr lang="en-GB" dirty="0"/>
              <a:t>What will my salary be?</a:t>
            </a:r>
          </a:p>
          <a:p>
            <a:pPr marL="342900" indent="-342900">
              <a:buClr>
                <a:srgbClr val="FF0000"/>
              </a:buClr>
              <a:buFont typeface="Arial" panose="020B0604020202020204" pitchFamily="34" charset="0"/>
              <a:buChar char="•"/>
            </a:pPr>
            <a:r>
              <a:rPr lang="en-GB" dirty="0"/>
              <a:t>Will this be a permanent role?</a:t>
            </a:r>
          </a:p>
          <a:p>
            <a:pPr marL="342900" indent="-342900">
              <a:buClr>
                <a:srgbClr val="FF0000"/>
              </a:buClr>
              <a:buFont typeface="Arial" panose="020B0604020202020204" pitchFamily="34" charset="0"/>
              <a:buChar char="•"/>
            </a:pPr>
            <a:r>
              <a:rPr lang="en-GB" dirty="0"/>
              <a:t>What support will I get?</a:t>
            </a:r>
          </a:p>
          <a:p>
            <a:pPr marL="342900" indent="-342900">
              <a:buClr>
                <a:srgbClr val="FF0000"/>
              </a:buClr>
              <a:buFont typeface="Arial" panose="020B0604020202020204" pitchFamily="34" charset="0"/>
              <a:buChar char="•"/>
            </a:pPr>
            <a:r>
              <a:rPr lang="en-GB" dirty="0"/>
              <a:t>Can I apply if I work part time?</a:t>
            </a:r>
          </a:p>
          <a:p>
            <a:pPr marL="342900" indent="-342900">
              <a:buClr>
                <a:srgbClr val="FF0000"/>
              </a:buClr>
              <a:buFont typeface="Arial" panose="020B0604020202020204" pitchFamily="34" charset="0"/>
              <a:buChar char="•"/>
            </a:pPr>
            <a:r>
              <a:rPr lang="en-GB" dirty="0"/>
              <a:t>Can I apply if I am an agency worker?</a:t>
            </a:r>
          </a:p>
          <a:p>
            <a:pPr marL="342900" indent="-342900">
              <a:buClr>
                <a:srgbClr val="FF0000"/>
              </a:buClr>
              <a:buFont typeface="Arial" panose="020B0604020202020204" pitchFamily="34" charset="0"/>
              <a:buChar char="•"/>
            </a:pPr>
            <a:r>
              <a:rPr lang="en-GB" dirty="0"/>
              <a:t>Can I apply if I don’t have a PEPs qualification?</a:t>
            </a:r>
          </a:p>
          <a:p>
            <a:pPr marL="342900" indent="-342900">
              <a:buClr>
                <a:srgbClr val="FF0000"/>
              </a:buClr>
              <a:buFont typeface="Arial" panose="020B0604020202020204" pitchFamily="34" charset="0"/>
              <a:buChar char="•"/>
            </a:pPr>
            <a:r>
              <a:rPr lang="en-GB" dirty="0"/>
              <a:t>Can I apply if I have never managed a student?</a:t>
            </a:r>
          </a:p>
          <a:p>
            <a:pPr>
              <a:buClr>
                <a:srgbClr val="FF0000"/>
              </a:buClr>
            </a:pPr>
            <a:endParaRPr lang="en-GB" dirty="0"/>
          </a:p>
        </p:txBody>
      </p:sp>
      <p:sp>
        <p:nvSpPr>
          <p:cNvPr id="4" name="Footer Placeholder 3">
            <a:extLst>
              <a:ext uri="{FF2B5EF4-FFF2-40B4-BE49-F238E27FC236}">
                <a16:creationId xmlns:a16="http://schemas.microsoft.com/office/drawing/2014/main" id="{5EFF6F68-2B0E-45B2-9E69-0E2101E5B93D}"/>
              </a:ext>
            </a:extLst>
          </p:cNvPr>
          <p:cNvSpPr>
            <a:spLocks noGrp="1"/>
          </p:cNvSpPr>
          <p:nvPr>
            <p:ph type="ftr" sz="quarter" idx="14"/>
          </p:nvPr>
        </p:nvSpPr>
        <p:spPr/>
        <p:txBody>
          <a:bodyPr/>
          <a:lstStyle/>
          <a:p>
            <a:r>
              <a:rPr lang="en-US" dirty="0"/>
              <a:t>FAQs</a:t>
            </a:r>
          </a:p>
        </p:txBody>
      </p:sp>
      <p:sp>
        <p:nvSpPr>
          <p:cNvPr id="5" name="Slide Number Placeholder 4">
            <a:extLst>
              <a:ext uri="{FF2B5EF4-FFF2-40B4-BE49-F238E27FC236}">
                <a16:creationId xmlns:a16="http://schemas.microsoft.com/office/drawing/2014/main" id="{0DEEF84C-76BE-4CE8-BD0F-1D28094E1751}"/>
              </a:ext>
            </a:extLst>
          </p:cNvPr>
          <p:cNvSpPr>
            <a:spLocks noGrp="1"/>
          </p:cNvSpPr>
          <p:nvPr>
            <p:ph type="sldNum" sz="quarter" idx="15"/>
          </p:nvPr>
        </p:nvSpPr>
        <p:spPr/>
        <p:txBody>
          <a:bodyPr/>
          <a:lstStyle/>
          <a:p>
            <a:fld id="{26CBEDFF-54C4-0E4E-99A7-41CA8DD99F11}" type="slidenum">
              <a:rPr lang="en-US" smtClean="0"/>
              <a:pPr/>
              <a:t>20</a:t>
            </a:fld>
            <a:endParaRPr lang="en-US"/>
          </a:p>
        </p:txBody>
      </p:sp>
    </p:spTree>
    <p:extLst>
      <p:ext uri="{BB962C8B-B14F-4D97-AF65-F5344CB8AC3E}">
        <p14:creationId xmlns:p14="http://schemas.microsoft.com/office/powerpoint/2010/main" val="14789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D831A9-D2C5-3B43-8480-239A17F935E2}"/>
              </a:ext>
            </a:extLst>
          </p:cNvPr>
          <p:cNvSpPr>
            <a:spLocks noGrp="1"/>
          </p:cNvSpPr>
          <p:nvPr>
            <p:ph type="body" sz="quarter" idx="13"/>
          </p:nvPr>
        </p:nvSpPr>
        <p:spPr>
          <a:xfrm>
            <a:off x="3344464" y="3855917"/>
            <a:ext cx="7922319" cy="2458610"/>
          </a:xfrm>
        </p:spPr>
        <p:txBody>
          <a:bodyPr/>
          <a:lstStyle/>
          <a:p>
            <a:r>
              <a:rPr lang="en-US" dirty="0"/>
              <a:t>Introducing</a:t>
            </a:r>
          </a:p>
          <a:p>
            <a:r>
              <a:rPr lang="en-US" dirty="0"/>
              <a:t>Frontline</a:t>
            </a:r>
          </a:p>
        </p:txBody>
      </p:sp>
      <p:sp>
        <p:nvSpPr>
          <p:cNvPr id="7" name="Text Placeholder 6">
            <a:extLst>
              <a:ext uri="{FF2B5EF4-FFF2-40B4-BE49-F238E27FC236}">
                <a16:creationId xmlns:a16="http://schemas.microsoft.com/office/drawing/2014/main" id="{C0E7B51E-B910-FB43-9A68-94839F8D09F8}"/>
              </a:ext>
            </a:extLst>
          </p:cNvPr>
          <p:cNvSpPr>
            <a:spLocks noGrp="1"/>
          </p:cNvSpPr>
          <p:nvPr>
            <p:ph type="body" sz="quarter" idx="14"/>
          </p:nvPr>
        </p:nvSpPr>
        <p:spPr>
          <a:xfrm>
            <a:off x="746655" y="2338677"/>
            <a:ext cx="2451258" cy="1769497"/>
          </a:xfrm>
        </p:spPr>
        <p:txBody>
          <a:bodyPr/>
          <a:lstStyle/>
          <a:p>
            <a:r>
              <a:rPr lang="en-US" dirty="0"/>
              <a:t>01</a:t>
            </a:r>
          </a:p>
        </p:txBody>
      </p:sp>
      <p:cxnSp>
        <p:nvCxnSpPr>
          <p:cNvPr id="5" name="Straight Connector 4">
            <a:extLst>
              <a:ext uri="{FF2B5EF4-FFF2-40B4-BE49-F238E27FC236}">
                <a16:creationId xmlns:a16="http://schemas.microsoft.com/office/drawing/2014/main" id="{E27BEF45-01E2-3344-8D5D-63C7E21EF47B}"/>
              </a:ext>
              <a:ext uri="{C183D7F6-B498-43B3-948B-1728B52AA6E4}">
                <adec:decorative xmlns:adec="http://schemas.microsoft.com/office/drawing/2017/decorative" xmlns="" val="1"/>
              </a:ext>
            </a:extLst>
          </p:cNvPr>
          <p:cNvCxnSpPr>
            <a:cxnSpLocks/>
          </p:cNvCxnSpPr>
          <p:nvPr/>
        </p:nvCxnSpPr>
        <p:spPr>
          <a:xfrm>
            <a:off x="3193382" y="757313"/>
            <a:ext cx="0" cy="5325435"/>
          </a:xfrm>
          <a:prstGeom prst="line">
            <a:avLst/>
          </a:prstGeom>
          <a:ln w="5080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620C4B4-CCB3-4945-9209-A0BCFD8BDEF2}"/>
              </a:ext>
            </a:extLst>
          </p:cNvPr>
          <p:cNvSpPr>
            <a:spLocks noGrp="1"/>
          </p:cNvSpPr>
          <p:nvPr>
            <p:ph type="sldNum" sz="quarter" idx="16"/>
          </p:nvPr>
        </p:nvSpPr>
        <p:spPr/>
        <p:txBody>
          <a:bodyPr/>
          <a:lstStyle/>
          <a:p>
            <a:fld id="{26CBEDFF-54C4-0E4E-99A7-41CA8DD99F11}" type="slidenum">
              <a:rPr lang="en-US" smtClean="0"/>
              <a:pPr/>
              <a:t>3</a:t>
            </a:fld>
            <a:endParaRPr lang="en-US"/>
          </a:p>
        </p:txBody>
      </p:sp>
    </p:spTree>
    <p:extLst>
      <p:ext uri="{BB962C8B-B14F-4D97-AF65-F5344CB8AC3E}">
        <p14:creationId xmlns:p14="http://schemas.microsoft.com/office/powerpoint/2010/main" val="14710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DD71-D82C-274A-B471-41573A5147A8}"/>
              </a:ext>
            </a:extLst>
          </p:cNvPr>
          <p:cNvSpPr>
            <a:spLocks noGrp="1"/>
          </p:cNvSpPr>
          <p:nvPr>
            <p:ph type="title"/>
          </p:nvPr>
        </p:nvSpPr>
        <p:spPr/>
        <p:txBody>
          <a:bodyPr/>
          <a:lstStyle/>
          <a:p>
            <a:r>
              <a:rPr lang="en-US" dirty="0"/>
              <a:t>What is Frontline?</a:t>
            </a:r>
          </a:p>
        </p:txBody>
      </p:sp>
      <p:sp>
        <p:nvSpPr>
          <p:cNvPr id="3" name="Text Placeholder 2">
            <a:extLst>
              <a:ext uri="{FF2B5EF4-FFF2-40B4-BE49-F238E27FC236}">
                <a16:creationId xmlns:a16="http://schemas.microsoft.com/office/drawing/2014/main" id="{E8028494-2228-8C4F-813B-2D16359792BA}"/>
              </a:ext>
            </a:extLst>
          </p:cNvPr>
          <p:cNvSpPr>
            <a:spLocks noGrp="1"/>
          </p:cNvSpPr>
          <p:nvPr>
            <p:ph type="body" sz="quarter" idx="13"/>
          </p:nvPr>
        </p:nvSpPr>
        <p:spPr/>
        <p:txBody>
          <a:bodyPr/>
          <a:lstStyle/>
          <a:p>
            <a:r>
              <a:rPr lang="en-GB" dirty="0"/>
              <a:t>Frontline is a social work charity working to ensure</a:t>
            </a:r>
          </a:p>
          <a:p>
            <a:r>
              <a:rPr lang="en-GB" dirty="0"/>
              <a:t>that all children in England have a safe and stable</a:t>
            </a:r>
          </a:p>
          <a:p>
            <a:r>
              <a:rPr lang="en-GB" dirty="0"/>
              <a:t>home, and that their life chances are not limited by</a:t>
            </a:r>
          </a:p>
          <a:p>
            <a:r>
              <a:rPr lang="en-GB" dirty="0"/>
              <a:t>their social or family circumstance.</a:t>
            </a:r>
          </a:p>
          <a:p>
            <a:endParaRPr lang="en-GB" dirty="0"/>
          </a:p>
          <a:p>
            <a:r>
              <a:rPr lang="en-GB" dirty="0"/>
              <a:t>We create social change for children and their families</a:t>
            </a:r>
          </a:p>
          <a:p>
            <a:r>
              <a:rPr lang="en-GB" dirty="0"/>
              <a:t>by developing excellent social work practice and</a:t>
            </a:r>
          </a:p>
          <a:p>
            <a:r>
              <a:rPr lang="en-GB" dirty="0"/>
              <a:t>leadership through our programmes, and by building</a:t>
            </a:r>
          </a:p>
          <a:p>
            <a:r>
              <a:rPr lang="en-GB" dirty="0"/>
              <a:t>a movement of leaders in social work and broader</a:t>
            </a:r>
          </a:p>
          <a:p>
            <a:r>
              <a:rPr lang="en-GB" dirty="0"/>
              <a:t>society as part of our Fellowship.</a:t>
            </a:r>
          </a:p>
          <a:p>
            <a:endParaRPr lang="en-US" dirty="0"/>
          </a:p>
        </p:txBody>
      </p:sp>
      <p:sp>
        <p:nvSpPr>
          <p:cNvPr id="4" name="Footer Placeholder 3">
            <a:extLst>
              <a:ext uri="{FF2B5EF4-FFF2-40B4-BE49-F238E27FC236}">
                <a16:creationId xmlns:a16="http://schemas.microsoft.com/office/drawing/2014/main" id="{435FCB95-7CD3-7E4B-8BB3-66F44E9AE607}"/>
              </a:ext>
            </a:extLst>
          </p:cNvPr>
          <p:cNvSpPr>
            <a:spLocks noGrp="1"/>
          </p:cNvSpPr>
          <p:nvPr>
            <p:ph type="ftr" sz="quarter" idx="14"/>
          </p:nvPr>
        </p:nvSpPr>
        <p:spPr/>
        <p:txBody>
          <a:bodyPr/>
          <a:lstStyle/>
          <a:p>
            <a:r>
              <a:rPr lang="en-US" dirty="0"/>
              <a:t>Introducing Frontline</a:t>
            </a:r>
          </a:p>
        </p:txBody>
      </p:sp>
      <p:cxnSp>
        <p:nvCxnSpPr>
          <p:cNvPr id="8" name="Straight Connector 7">
            <a:extLst>
              <a:ext uri="{FF2B5EF4-FFF2-40B4-BE49-F238E27FC236}">
                <a16:creationId xmlns:a16="http://schemas.microsoft.com/office/drawing/2014/main" id="{D085B9FF-4F3A-CB4D-BAF7-92D9CD754CDF}"/>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3B483AF-7E20-1141-B874-32D2FABEA421}"/>
              </a:ext>
            </a:extLst>
          </p:cNvPr>
          <p:cNvSpPr>
            <a:spLocks noGrp="1"/>
          </p:cNvSpPr>
          <p:nvPr>
            <p:ph type="sldNum" sz="quarter" idx="15"/>
          </p:nvPr>
        </p:nvSpPr>
        <p:spPr/>
        <p:txBody>
          <a:bodyPr/>
          <a:lstStyle/>
          <a:p>
            <a:fld id="{26CBEDFF-54C4-0E4E-99A7-41CA8DD99F11}" type="slidenum">
              <a:rPr lang="en-US" smtClean="0"/>
              <a:pPr/>
              <a:t>4</a:t>
            </a:fld>
            <a:endParaRPr lang="en-US"/>
          </a:p>
        </p:txBody>
      </p:sp>
    </p:spTree>
    <p:extLst>
      <p:ext uri="{BB962C8B-B14F-4D97-AF65-F5344CB8AC3E}">
        <p14:creationId xmlns:p14="http://schemas.microsoft.com/office/powerpoint/2010/main" val="103196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D831A9-D2C5-3B43-8480-239A17F935E2}"/>
              </a:ext>
            </a:extLst>
          </p:cNvPr>
          <p:cNvSpPr>
            <a:spLocks noGrp="1"/>
          </p:cNvSpPr>
          <p:nvPr>
            <p:ph type="body" sz="quarter" idx="13"/>
          </p:nvPr>
        </p:nvSpPr>
        <p:spPr>
          <a:xfrm>
            <a:off x="3368528" y="4065978"/>
            <a:ext cx="7922319" cy="2458610"/>
          </a:xfrm>
        </p:spPr>
        <p:txBody>
          <a:bodyPr/>
          <a:lstStyle/>
          <a:p>
            <a:r>
              <a:rPr lang="en-US" sz="8800" dirty="0">
                <a:hlinkClick r:id="rId2">
                  <a:extLst>
                    <a:ext uri="{A12FA001-AC4F-418D-AE19-62706E023703}">
                      <ahyp:hlinkClr xmlns:ahyp="http://schemas.microsoft.com/office/drawing/2018/hyperlinkcolor" xmlns="" val="tx"/>
                    </a:ext>
                  </a:extLst>
                </a:hlinkClick>
              </a:rPr>
              <a:t>The Frontline Programme</a:t>
            </a:r>
            <a:endParaRPr lang="en-US" sz="8800" dirty="0"/>
          </a:p>
        </p:txBody>
      </p:sp>
      <p:sp>
        <p:nvSpPr>
          <p:cNvPr id="7" name="Text Placeholder 6">
            <a:extLst>
              <a:ext uri="{FF2B5EF4-FFF2-40B4-BE49-F238E27FC236}">
                <a16:creationId xmlns:a16="http://schemas.microsoft.com/office/drawing/2014/main" id="{C0E7B51E-B910-FB43-9A68-94839F8D09F8}"/>
              </a:ext>
            </a:extLst>
          </p:cNvPr>
          <p:cNvSpPr>
            <a:spLocks noGrp="1"/>
          </p:cNvSpPr>
          <p:nvPr>
            <p:ph type="body" sz="quarter" idx="14"/>
          </p:nvPr>
        </p:nvSpPr>
        <p:spPr>
          <a:xfrm>
            <a:off x="567303" y="2338677"/>
            <a:ext cx="2451258" cy="1769497"/>
          </a:xfrm>
        </p:spPr>
        <p:txBody>
          <a:bodyPr/>
          <a:lstStyle/>
          <a:p>
            <a:r>
              <a:rPr lang="en-US" dirty="0"/>
              <a:t>02</a:t>
            </a:r>
          </a:p>
        </p:txBody>
      </p:sp>
      <p:cxnSp>
        <p:nvCxnSpPr>
          <p:cNvPr id="5" name="Straight Connector 4">
            <a:extLst>
              <a:ext uri="{FF2B5EF4-FFF2-40B4-BE49-F238E27FC236}">
                <a16:creationId xmlns:a16="http://schemas.microsoft.com/office/drawing/2014/main" id="{E27BEF45-01E2-3344-8D5D-63C7E21EF47B}"/>
              </a:ext>
              <a:ext uri="{C183D7F6-B498-43B3-948B-1728B52AA6E4}">
                <adec:decorative xmlns:adec="http://schemas.microsoft.com/office/drawing/2017/decorative" xmlns="" val="1"/>
              </a:ext>
            </a:extLst>
          </p:cNvPr>
          <p:cNvCxnSpPr>
            <a:cxnSpLocks/>
          </p:cNvCxnSpPr>
          <p:nvPr/>
        </p:nvCxnSpPr>
        <p:spPr>
          <a:xfrm>
            <a:off x="3193382" y="757313"/>
            <a:ext cx="0" cy="5325435"/>
          </a:xfrm>
          <a:prstGeom prst="line">
            <a:avLst/>
          </a:prstGeom>
          <a:ln w="5080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620C4B4-CCB3-4945-9209-A0BCFD8BDEF2}"/>
              </a:ext>
            </a:extLst>
          </p:cNvPr>
          <p:cNvSpPr>
            <a:spLocks noGrp="1"/>
          </p:cNvSpPr>
          <p:nvPr>
            <p:ph type="sldNum" sz="quarter" idx="16"/>
          </p:nvPr>
        </p:nvSpPr>
        <p:spPr/>
        <p:txBody>
          <a:bodyPr/>
          <a:lstStyle/>
          <a:p>
            <a:fld id="{26CBEDFF-54C4-0E4E-99A7-41CA8DD99F11}" type="slidenum">
              <a:rPr lang="en-US" smtClean="0"/>
              <a:pPr/>
              <a:t>5</a:t>
            </a:fld>
            <a:endParaRPr lang="en-US"/>
          </a:p>
        </p:txBody>
      </p:sp>
    </p:spTree>
    <p:extLst>
      <p:ext uri="{BB962C8B-B14F-4D97-AF65-F5344CB8AC3E}">
        <p14:creationId xmlns:p14="http://schemas.microsoft.com/office/powerpoint/2010/main" val="244055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D5B11-230B-244F-8990-09D2C61E1F37}"/>
              </a:ext>
            </a:extLst>
          </p:cNvPr>
          <p:cNvSpPr>
            <a:spLocks noGrp="1"/>
          </p:cNvSpPr>
          <p:nvPr>
            <p:ph type="ftr" sz="quarter" idx="10"/>
          </p:nvPr>
        </p:nvSpPr>
        <p:spPr/>
        <p:txBody>
          <a:bodyPr/>
          <a:lstStyle/>
          <a:p>
            <a:r>
              <a:rPr lang="en-US" dirty="0"/>
              <a:t>The Frontline Programme</a:t>
            </a:r>
          </a:p>
        </p:txBody>
      </p:sp>
      <p:sp>
        <p:nvSpPr>
          <p:cNvPr id="3" name="Slide Number Placeholder 2">
            <a:extLst>
              <a:ext uri="{FF2B5EF4-FFF2-40B4-BE49-F238E27FC236}">
                <a16:creationId xmlns:a16="http://schemas.microsoft.com/office/drawing/2014/main" id="{2CBABCD7-7661-6F4E-B473-ABBD86E106EE}"/>
              </a:ext>
            </a:extLst>
          </p:cNvPr>
          <p:cNvSpPr>
            <a:spLocks noGrp="1"/>
          </p:cNvSpPr>
          <p:nvPr>
            <p:ph type="sldNum" sz="quarter" idx="11"/>
          </p:nvPr>
        </p:nvSpPr>
        <p:spPr/>
        <p:txBody>
          <a:bodyPr/>
          <a:lstStyle/>
          <a:p>
            <a:fld id="{26CBEDFF-54C4-0E4E-99A7-41CA8DD99F11}" type="slidenum">
              <a:rPr lang="en-US" smtClean="0"/>
              <a:pPr/>
              <a:t>6</a:t>
            </a:fld>
            <a:endParaRPr lang="en-US"/>
          </a:p>
        </p:txBody>
      </p:sp>
      <p:sp>
        <p:nvSpPr>
          <p:cNvPr id="9" name="Title 1">
            <a:extLst>
              <a:ext uri="{FF2B5EF4-FFF2-40B4-BE49-F238E27FC236}">
                <a16:creationId xmlns:a16="http://schemas.microsoft.com/office/drawing/2014/main" id="{183DF758-743F-BB4C-B4AB-B98CE8394FD2}"/>
              </a:ext>
            </a:extLst>
          </p:cNvPr>
          <p:cNvSpPr txBox="1">
            <a:spLocks/>
          </p:cNvSpPr>
          <p:nvPr/>
        </p:nvSpPr>
        <p:spPr>
          <a:xfrm>
            <a:off x="872951" y="757313"/>
            <a:ext cx="8951531" cy="1084739"/>
          </a:xfrm>
          <a:prstGeom prst="rect">
            <a:avLst/>
          </a:prstGeom>
        </p:spPr>
        <p:txBody>
          <a:bodyPr lIns="0" tIns="0" rIns="0" bIns="0" anchor="ctr" anchorCtr="0"/>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US" dirty="0"/>
              <a:t>Training social workers</a:t>
            </a:r>
            <a:br>
              <a:rPr lang="en-US" dirty="0"/>
            </a:br>
            <a:r>
              <a:rPr lang="en-US" dirty="0"/>
              <a:t>in a new way</a:t>
            </a:r>
            <a:endParaRPr lang="en-US" b="0" spc="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5AE8EA7-E8F5-4146-8BFA-E861634C39ED}"/>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ED804D85-62DD-A146-B9F2-4517002F4AF2}"/>
              </a:ext>
            </a:extLst>
          </p:cNvPr>
          <p:cNvSpPr txBox="1">
            <a:spLocks/>
          </p:cNvSpPr>
          <p:nvPr/>
        </p:nvSpPr>
        <p:spPr>
          <a:xfrm>
            <a:off x="758687" y="2340000"/>
            <a:ext cx="4727709" cy="407013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400"/>
              </a:spcBef>
              <a:buNone/>
            </a:pPr>
            <a:r>
              <a:rPr lang="en-US" sz="1600" b="1" dirty="0">
                <a:latin typeface="Arial" panose="020B0604020202020204" pitchFamily="34" charset="0"/>
                <a:cs typeface="Arial" panose="020B0604020202020204" pitchFamily="34" charset="0"/>
              </a:rPr>
              <a:t>Frontline takes a new approach to qualifying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social work. The qualifying course is run by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Frontline with distinct features:</a:t>
            </a:r>
          </a:p>
          <a:p>
            <a:pPr marL="0" indent="0">
              <a:lnSpc>
                <a:spcPct val="100000"/>
              </a:lnSpc>
              <a:spcBef>
                <a:spcPts val="1400"/>
              </a:spcBef>
              <a:buNone/>
            </a:pPr>
            <a:r>
              <a:rPr lang="en-US" sz="1600" dirty="0">
                <a:latin typeface="Arial" panose="020B0604020202020204" pitchFamily="34" charset="0"/>
                <a:cs typeface="Arial" panose="020B0604020202020204" pitchFamily="34" charset="0"/>
              </a:rPr>
              <a:t>Bringing the university into practice. Participants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on the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have their tutors come into the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practice environment and link academic content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to live practice issues.</a:t>
            </a:r>
          </a:p>
          <a:p>
            <a:pPr marL="0" indent="0">
              <a:lnSpc>
                <a:spcPct val="100000"/>
              </a:lnSpc>
              <a:spcBef>
                <a:spcPts val="1400"/>
              </a:spcBef>
              <a:buNone/>
            </a:pPr>
            <a:r>
              <a:rPr lang="en-US" sz="1600" dirty="0">
                <a:latin typeface="Arial" panose="020B0604020202020204" pitchFamily="34" charset="0"/>
                <a:cs typeface="Arial" panose="020B0604020202020204" pitchFamily="34" charset="0"/>
              </a:rPr>
              <a:t>Assessment through graded direct observation.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 significant number of marks for the course comes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from graded observations of practice – NAAS</a:t>
            </a:r>
          </a:p>
        </p:txBody>
      </p:sp>
      <p:cxnSp>
        <p:nvCxnSpPr>
          <p:cNvPr id="42" name="Straight Connector 41">
            <a:extLst>
              <a:ext uri="{FF2B5EF4-FFF2-40B4-BE49-F238E27FC236}">
                <a16:creationId xmlns:a16="http://schemas.microsoft.com/office/drawing/2014/main" id="{D91C7976-6DC7-044F-8069-59BBC8D91229}"/>
              </a:ext>
              <a:ext uri="{C183D7F6-B498-43B3-948B-1728B52AA6E4}">
                <adec:decorative xmlns:adec="http://schemas.microsoft.com/office/drawing/2017/decorative" xmlns="" val="1"/>
              </a:ext>
            </a:extLst>
          </p:cNvPr>
          <p:cNvCxnSpPr>
            <a:cxnSpLocks/>
          </p:cNvCxnSpPr>
          <p:nvPr/>
        </p:nvCxnSpPr>
        <p:spPr>
          <a:xfrm>
            <a:off x="5994788" y="2339999"/>
            <a:ext cx="0" cy="4140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0416D273-69DB-654D-B775-88F64D462954}"/>
              </a:ext>
            </a:extLst>
          </p:cNvPr>
          <p:cNvSpPr txBox="1">
            <a:spLocks/>
          </p:cNvSpPr>
          <p:nvPr/>
        </p:nvSpPr>
        <p:spPr>
          <a:xfrm>
            <a:off x="6138000" y="2340000"/>
            <a:ext cx="4892718" cy="2200102"/>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400"/>
              </a:spcBef>
              <a:buNone/>
            </a:pPr>
            <a:r>
              <a:rPr lang="en-US" sz="1600" dirty="0">
                <a:latin typeface="Arial" panose="020B0604020202020204" pitchFamily="34" charset="0"/>
                <a:cs typeface="Arial" panose="020B0604020202020204" pitchFamily="34" charset="0"/>
              </a:rPr>
              <a:t>Our course content focuses on:</a:t>
            </a:r>
          </a:p>
        </p:txBody>
      </p:sp>
      <p:grpSp>
        <p:nvGrpSpPr>
          <p:cNvPr id="11" name="Group 10">
            <a:extLst>
              <a:ext uri="{FF2B5EF4-FFF2-40B4-BE49-F238E27FC236}">
                <a16:creationId xmlns:a16="http://schemas.microsoft.com/office/drawing/2014/main" id="{890D2ABF-8FD9-4091-B61F-E13EC7E02F49}"/>
              </a:ext>
            </a:extLst>
          </p:cNvPr>
          <p:cNvGrpSpPr/>
          <p:nvPr/>
        </p:nvGrpSpPr>
        <p:grpSpPr>
          <a:xfrm>
            <a:off x="7111046" y="2934056"/>
            <a:ext cx="3151513" cy="2951885"/>
            <a:chOff x="4055546" y="1557274"/>
            <a:chExt cx="4024896" cy="3719309"/>
          </a:xfrm>
        </p:grpSpPr>
        <p:sp>
          <p:nvSpPr>
            <p:cNvPr id="12" name="Freeform 10">
              <a:extLst>
                <a:ext uri="{FF2B5EF4-FFF2-40B4-BE49-F238E27FC236}">
                  <a16:creationId xmlns:a16="http://schemas.microsoft.com/office/drawing/2014/main" id="{F5BBF694-5BF9-416A-BF2B-9794ED59BBBE}"/>
                </a:ext>
              </a:extLst>
            </p:cNvPr>
            <p:cNvSpPr/>
            <p:nvPr/>
          </p:nvSpPr>
          <p:spPr>
            <a:xfrm>
              <a:off x="4987994" y="1557274"/>
              <a:ext cx="2160000" cy="2160000"/>
            </a:xfrm>
            <a:custGeom>
              <a:avLst/>
              <a:gdLst>
                <a:gd name="connsiteX0" fmla="*/ 0 w 1770843"/>
                <a:gd name="connsiteY0" fmla="*/ 885422 h 1770843"/>
                <a:gd name="connsiteX1" fmla="*/ 885422 w 1770843"/>
                <a:gd name="connsiteY1" fmla="*/ 0 h 1770843"/>
                <a:gd name="connsiteX2" fmla="*/ 1770844 w 1770843"/>
                <a:gd name="connsiteY2" fmla="*/ 885422 h 1770843"/>
                <a:gd name="connsiteX3" fmla="*/ 885422 w 1770843"/>
                <a:gd name="connsiteY3" fmla="*/ 1770844 h 1770843"/>
                <a:gd name="connsiteX4" fmla="*/ 0 w 1770843"/>
                <a:gd name="connsiteY4" fmla="*/ 885422 h 177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843" h="1770843">
                  <a:moveTo>
                    <a:pt x="0" y="885422"/>
                  </a:moveTo>
                  <a:cubicBezTo>
                    <a:pt x="0" y="396417"/>
                    <a:pt x="396417" y="0"/>
                    <a:pt x="885422" y="0"/>
                  </a:cubicBezTo>
                  <a:cubicBezTo>
                    <a:pt x="1374427" y="0"/>
                    <a:pt x="1770844" y="396417"/>
                    <a:pt x="1770844" y="885422"/>
                  </a:cubicBezTo>
                  <a:cubicBezTo>
                    <a:pt x="1770844" y="1374427"/>
                    <a:pt x="1374427" y="1770844"/>
                    <a:pt x="885422" y="1770844"/>
                  </a:cubicBezTo>
                  <a:cubicBezTo>
                    <a:pt x="396417" y="1770844"/>
                    <a:pt x="0" y="1374427"/>
                    <a:pt x="0" y="885422"/>
                  </a:cubicBezTo>
                  <a:close/>
                </a:path>
              </a:pathLst>
            </a:custGeom>
            <a:solidFill>
              <a:schemeClr val="accent2">
                <a:alpha val="7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9654" tIns="279654" rIns="279654" bIns="279654" numCol="1" spcCol="1270" anchor="ctr" anchorCtr="0">
              <a:noAutofit/>
            </a:bodyPr>
            <a:lstStyle/>
            <a:p>
              <a:pPr marL="0" lvl="0" indent="0" algn="ctr" defTabSz="711200">
                <a:lnSpc>
                  <a:spcPct val="90000"/>
                </a:lnSpc>
                <a:spcBef>
                  <a:spcPct val="0"/>
                </a:spcBef>
                <a:spcAft>
                  <a:spcPct val="35000"/>
                </a:spcAft>
                <a:buNone/>
              </a:pPr>
              <a:r>
                <a:rPr lang="en-GB" sz="1200" b="1" kern="1200" dirty="0">
                  <a:solidFill>
                    <a:schemeClr val="tx2"/>
                  </a:solidFill>
                  <a:latin typeface="Arial" panose="020B0604020202020204" pitchFamily="34" charset="0"/>
                  <a:cs typeface="Arial" panose="020B0604020202020204" pitchFamily="34" charset="0"/>
                </a:rPr>
                <a:t>1.</a:t>
              </a:r>
            </a:p>
            <a:p>
              <a:pPr marL="0" lvl="0" indent="0" algn="ctr" defTabSz="711200">
                <a:lnSpc>
                  <a:spcPct val="90000"/>
                </a:lnSpc>
                <a:spcBef>
                  <a:spcPct val="0"/>
                </a:spcBef>
                <a:spcAft>
                  <a:spcPct val="35000"/>
                </a:spcAft>
                <a:buNone/>
              </a:pPr>
              <a:r>
                <a:rPr lang="en-GB" sz="1200" b="1" kern="1200" dirty="0">
                  <a:solidFill>
                    <a:schemeClr val="tx2"/>
                  </a:solidFill>
                  <a:latin typeface="Arial" panose="020B0604020202020204" pitchFamily="34" charset="0"/>
                  <a:cs typeface="Arial" panose="020B0604020202020204" pitchFamily="34" charset="0"/>
                </a:rPr>
                <a:t>Systemic </a:t>
              </a:r>
              <a:br>
                <a:rPr lang="en-GB" sz="1200" b="1" kern="1200" dirty="0">
                  <a:solidFill>
                    <a:schemeClr val="tx2"/>
                  </a:solidFill>
                  <a:latin typeface="Arial" panose="020B0604020202020204" pitchFamily="34" charset="0"/>
                  <a:cs typeface="Arial" panose="020B0604020202020204" pitchFamily="34" charset="0"/>
                </a:rPr>
              </a:br>
              <a:r>
                <a:rPr lang="en-GB" sz="1200" b="1" kern="1200" dirty="0">
                  <a:solidFill>
                    <a:schemeClr val="tx2"/>
                  </a:solidFill>
                  <a:latin typeface="Arial" panose="020B0604020202020204" pitchFamily="34" charset="0"/>
                  <a:cs typeface="Arial" panose="020B0604020202020204" pitchFamily="34" charset="0"/>
                </a:rPr>
                <a:t>practice</a:t>
              </a:r>
            </a:p>
          </p:txBody>
        </p:sp>
        <p:sp>
          <p:nvSpPr>
            <p:cNvPr id="13" name="Freeform 11">
              <a:extLst>
                <a:ext uri="{FF2B5EF4-FFF2-40B4-BE49-F238E27FC236}">
                  <a16:creationId xmlns:a16="http://schemas.microsoft.com/office/drawing/2014/main" id="{A41E37AB-C3BF-45F3-98F7-9B5676BAE725}"/>
                </a:ext>
              </a:extLst>
            </p:cNvPr>
            <p:cNvSpPr/>
            <p:nvPr/>
          </p:nvSpPr>
          <p:spPr>
            <a:xfrm>
              <a:off x="4055546" y="3116583"/>
              <a:ext cx="2160000" cy="2160000"/>
            </a:xfrm>
            <a:custGeom>
              <a:avLst/>
              <a:gdLst>
                <a:gd name="connsiteX0" fmla="*/ 0 w 1770843"/>
                <a:gd name="connsiteY0" fmla="*/ 885422 h 1770843"/>
                <a:gd name="connsiteX1" fmla="*/ 885422 w 1770843"/>
                <a:gd name="connsiteY1" fmla="*/ 0 h 1770843"/>
                <a:gd name="connsiteX2" fmla="*/ 1770844 w 1770843"/>
                <a:gd name="connsiteY2" fmla="*/ 885422 h 1770843"/>
                <a:gd name="connsiteX3" fmla="*/ 885422 w 1770843"/>
                <a:gd name="connsiteY3" fmla="*/ 1770844 h 1770843"/>
                <a:gd name="connsiteX4" fmla="*/ 0 w 1770843"/>
                <a:gd name="connsiteY4" fmla="*/ 885422 h 177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843" h="1770843">
                  <a:moveTo>
                    <a:pt x="0" y="885422"/>
                  </a:moveTo>
                  <a:cubicBezTo>
                    <a:pt x="0" y="396417"/>
                    <a:pt x="396417" y="0"/>
                    <a:pt x="885422" y="0"/>
                  </a:cubicBezTo>
                  <a:cubicBezTo>
                    <a:pt x="1374427" y="0"/>
                    <a:pt x="1770844" y="396417"/>
                    <a:pt x="1770844" y="885422"/>
                  </a:cubicBezTo>
                  <a:cubicBezTo>
                    <a:pt x="1770844" y="1374427"/>
                    <a:pt x="1374427" y="1770844"/>
                    <a:pt x="885422" y="1770844"/>
                  </a:cubicBezTo>
                  <a:cubicBezTo>
                    <a:pt x="396417" y="1770844"/>
                    <a:pt x="0" y="1374427"/>
                    <a:pt x="0" y="885422"/>
                  </a:cubicBezTo>
                  <a:close/>
                </a:path>
              </a:pathLst>
            </a:custGeom>
            <a:solidFill>
              <a:schemeClr val="accent2">
                <a:alpha val="7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9654" tIns="279654" rIns="279654" bIns="279654" numCol="1" spcCol="1270" anchor="ctr" anchorCtr="0">
              <a:noAutofit/>
            </a:bodyPr>
            <a:lstStyle/>
            <a:p>
              <a:pPr marL="0" lvl="0" indent="0" algn="ctr" defTabSz="711200">
                <a:lnSpc>
                  <a:spcPct val="90000"/>
                </a:lnSpc>
                <a:spcBef>
                  <a:spcPct val="0"/>
                </a:spcBef>
                <a:spcAft>
                  <a:spcPct val="35000"/>
                </a:spcAft>
                <a:buNone/>
              </a:pPr>
              <a:r>
                <a:rPr lang="en-GB" sz="1200" b="1" kern="1200" dirty="0">
                  <a:solidFill>
                    <a:schemeClr val="tx2"/>
                  </a:solidFill>
                  <a:latin typeface="Arial" panose="020B0604020202020204" pitchFamily="34" charset="0"/>
                  <a:cs typeface="Arial" panose="020B0604020202020204" pitchFamily="34" charset="0"/>
                </a:rPr>
                <a:t>2.</a:t>
              </a:r>
            </a:p>
            <a:p>
              <a:pPr marL="0" lvl="0" indent="0" algn="ctr" defTabSz="711200">
                <a:lnSpc>
                  <a:spcPct val="90000"/>
                </a:lnSpc>
                <a:spcBef>
                  <a:spcPct val="0"/>
                </a:spcBef>
                <a:spcAft>
                  <a:spcPct val="35000"/>
                </a:spcAft>
                <a:buNone/>
              </a:pPr>
              <a:r>
                <a:rPr lang="en-GB" sz="1200" b="1" kern="1200" dirty="0">
                  <a:solidFill>
                    <a:schemeClr val="tx2"/>
                  </a:solidFill>
                  <a:latin typeface="Arial" panose="020B0604020202020204" pitchFamily="34" charset="0"/>
                  <a:cs typeface="Arial" panose="020B0604020202020204" pitchFamily="34" charset="0"/>
                </a:rPr>
                <a:t>Motivational interviewing</a:t>
              </a:r>
            </a:p>
          </p:txBody>
        </p:sp>
        <p:sp>
          <p:nvSpPr>
            <p:cNvPr id="14" name="Freeform 15">
              <a:extLst>
                <a:ext uri="{FF2B5EF4-FFF2-40B4-BE49-F238E27FC236}">
                  <a16:creationId xmlns:a16="http://schemas.microsoft.com/office/drawing/2014/main" id="{A162BECB-F02F-465D-972A-D4306F5E6633}"/>
                </a:ext>
              </a:extLst>
            </p:cNvPr>
            <p:cNvSpPr/>
            <p:nvPr/>
          </p:nvSpPr>
          <p:spPr>
            <a:xfrm>
              <a:off x="5920442" y="3116583"/>
              <a:ext cx="2160000" cy="2160000"/>
            </a:xfrm>
            <a:custGeom>
              <a:avLst/>
              <a:gdLst>
                <a:gd name="connsiteX0" fmla="*/ 0 w 1770843"/>
                <a:gd name="connsiteY0" fmla="*/ 885422 h 1770843"/>
                <a:gd name="connsiteX1" fmla="*/ 885422 w 1770843"/>
                <a:gd name="connsiteY1" fmla="*/ 0 h 1770843"/>
                <a:gd name="connsiteX2" fmla="*/ 1770844 w 1770843"/>
                <a:gd name="connsiteY2" fmla="*/ 885422 h 1770843"/>
                <a:gd name="connsiteX3" fmla="*/ 885422 w 1770843"/>
                <a:gd name="connsiteY3" fmla="*/ 1770844 h 1770843"/>
                <a:gd name="connsiteX4" fmla="*/ 0 w 1770843"/>
                <a:gd name="connsiteY4" fmla="*/ 885422 h 177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843" h="1770843">
                  <a:moveTo>
                    <a:pt x="0" y="885422"/>
                  </a:moveTo>
                  <a:cubicBezTo>
                    <a:pt x="0" y="396417"/>
                    <a:pt x="396417" y="0"/>
                    <a:pt x="885422" y="0"/>
                  </a:cubicBezTo>
                  <a:cubicBezTo>
                    <a:pt x="1374427" y="0"/>
                    <a:pt x="1770844" y="396417"/>
                    <a:pt x="1770844" y="885422"/>
                  </a:cubicBezTo>
                  <a:cubicBezTo>
                    <a:pt x="1770844" y="1374427"/>
                    <a:pt x="1374427" y="1770844"/>
                    <a:pt x="885422" y="1770844"/>
                  </a:cubicBezTo>
                  <a:cubicBezTo>
                    <a:pt x="396417" y="1770844"/>
                    <a:pt x="0" y="1374427"/>
                    <a:pt x="0" y="885422"/>
                  </a:cubicBezTo>
                  <a:close/>
                </a:path>
              </a:pathLst>
            </a:custGeom>
            <a:solidFill>
              <a:schemeClr val="accent2">
                <a:alpha val="7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9654" tIns="279654" rIns="279654" bIns="279654" numCol="1" spcCol="1270" anchor="ctr" anchorCtr="0">
              <a:noAutofit/>
            </a:bodyPr>
            <a:lstStyle/>
            <a:p>
              <a:pPr marL="0" lvl="0" indent="0" algn="ctr" defTabSz="711200">
                <a:lnSpc>
                  <a:spcPct val="90000"/>
                </a:lnSpc>
                <a:spcBef>
                  <a:spcPct val="0"/>
                </a:spcBef>
                <a:spcAft>
                  <a:spcPct val="35000"/>
                </a:spcAft>
                <a:buNone/>
              </a:pPr>
              <a:r>
                <a:rPr lang="en-GB" sz="1200" b="1" kern="1200" dirty="0">
                  <a:solidFill>
                    <a:schemeClr val="tx2"/>
                  </a:solidFill>
                  <a:latin typeface="Arial" panose="020B0604020202020204" pitchFamily="34" charset="0"/>
                  <a:cs typeface="Arial" panose="020B0604020202020204" pitchFamily="34" charset="0"/>
                </a:rPr>
                <a:t>3.</a:t>
              </a:r>
            </a:p>
            <a:p>
              <a:pPr marL="0" lvl="0" indent="0" algn="ctr" defTabSz="711200">
                <a:lnSpc>
                  <a:spcPct val="90000"/>
                </a:lnSpc>
                <a:spcBef>
                  <a:spcPct val="0"/>
                </a:spcBef>
                <a:spcAft>
                  <a:spcPct val="35000"/>
                </a:spcAft>
                <a:buNone/>
              </a:pPr>
              <a:r>
                <a:rPr lang="en-GB" sz="1200" b="1" kern="1200" dirty="0">
                  <a:solidFill>
                    <a:schemeClr val="tx2"/>
                  </a:solidFill>
                  <a:latin typeface="Arial" panose="020B0604020202020204" pitchFamily="34" charset="0"/>
                  <a:cs typeface="Arial" panose="020B0604020202020204" pitchFamily="34" charset="0"/>
                </a:rPr>
                <a:t>Parenting intervention</a:t>
              </a:r>
            </a:p>
          </p:txBody>
        </p:sp>
      </p:grpSp>
    </p:spTree>
    <p:extLst>
      <p:ext uri="{BB962C8B-B14F-4D97-AF65-F5344CB8AC3E}">
        <p14:creationId xmlns:p14="http://schemas.microsoft.com/office/powerpoint/2010/main" val="92619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D5B11-230B-244F-8990-09D2C61E1F37}"/>
              </a:ext>
            </a:extLst>
          </p:cNvPr>
          <p:cNvSpPr>
            <a:spLocks noGrp="1"/>
          </p:cNvSpPr>
          <p:nvPr>
            <p:ph type="ftr" sz="quarter" idx="10"/>
          </p:nvPr>
        </p:nvSpPr>
        <p:spPr/>
        <p:txBody>
          <a:bodyPr/>
          <a:lstStyle/>
          <a:p>
            <a:r>
              <a:rPr lang="en-US" dirty="0"/>
              <a:t>The Frontline Programme</a:t>
            </a:r>
          </a:p>
        </p:txBody>
      </p:sp>
      <p:sp>
        <p:nvSpPr>
          <p:cNvPr id="3" name="Slide Number Placeholder 2">
            <a:extLst>
              <a:ext uri="{FF2B5EF4-FFF2-40B4-BE49-F238E27FC236}">
                <a16:creationId xmlns:a16="http://schemas.microsoft.com/office/drawing/2014/main" id="{2CBABCD7-7661-6F4E-B473-ABBD86E106EE}"/>
              </a:ext>
            </a:extLst>
          </p:cNvPr>
          <p:cNvSpPr>
            <a:spLocks noGrp="1"/>
          </p:cNvSpPr>
          <p:nvPr>
            <p:ph type="sldNum" sz="quarter" idx="11"/>
          </p:nvPr>
        </p:nvSpPr>
        <p:spPr/>
        <p:txBody>
          <a:bodyPr/>
          <a:lstStyle/>
          <a:p>
            <a:fld id="{26CBEDFF-54C4-0E4E-99A7-41CA8DD99F11}" type="slidenum">
              <a:rPr lang="en-US" smtClean="0"/>
              <a:pPr/>
              <a:t>7</a:t>
            </a:fld>
            <a:endParaRPr lang="en-US"/>
          </a:p>
        </p:txBody>
      </p:sp>
      <p:sp>
        <p:nvSpPr>
          <p:cNvPr id="9" name="Title 1">
            <a:extLst>
              <a:ext uri="{FF2B5EF4-FFF2-40B4-BE49-F238E27FC236}">
                <a16:creationId xmlns:a16="http://schemas.microsoft.com/office/drawing/2014/main" id="{183DF758-743F-BB4C-B4AB-B98CE8394FD2}"/>
              </a:ext>
            </a:extLst>
          </p:cNvPr>
          <p:cNvSpPr txBox="1">
            <a:spLocks/>
          </p:cNvSpPr>
          <p:nvPr/>
        </p:nvSpPr>
        <p:spPr>
          <a:xfrm>
            <a:off x="860920" y="757313"/>
            <a:ext cx="4216574" cy="1084739"/>
          </a:xfrm>
          <a:prstGeom prst="rect">
            <a:avLst/>
          </a:prstGeom>
        </p:spPr>
        <p:txBody>
          <a:bodyPr lIns="0" tIns="0" rIns="0" bIns="0" anchor="ctr" anchorCtr="0"/>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US" dirty="0"/>
              <a:t>The Frontline </a:t>
            </a:r>
            <a:r>
              <a:rPr lang="en-US" dirty="0" err="1"/>
              <a:t>programme</a:t>
            </a:r>
            <a:endParaRPr lang="en-US" b="0" spc="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5AE8EA7-E8F5-4146-8BFA-E861634C39ED}"/>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05B00A1-E494-EE44-9995-B3BC2E198421}"/>
              </a:ext>
            </a:extLst>
          </p:cNvPr>
          <p:cNvGrpSpPr/>
          <p:nvPr/>
        </p:nvGrpSpPr>
        <p:grpSpPr>
          <a:xfrm>
            <a:off x="768247" y="2520000"/>
            <a:ext cx="3248420" cy="3611965"/>
            <a:chOff x="768247" y="2520000"/>
            <a:chExt cx="3248420" cy="3611965"/>
          </a:xfrm>
        </p:grpSpPr>
        <p:cxnSp>
          <p:nvCxnSpPr>
            <p:cNvPr id="22" name="Straight Connector 21">
              <a:extLst>
                <a:ext uri="{FF2B5EF4-FFF2-40B4-BE49-F238E27FC236}">
                  <a16:creationId xmlns:a16="http://schemas.microsoft.com/office/drawing/2014/main" id="{C5E193AA-DAC8-1143-B155-6ED638E03244}"/>
                </a:ext>
                <a:ext uri="{C183D7F6-B498-43B3-948B-1728B52AA6E4}">
                  <adec:decorative xmlns:adec="http://schemas.microsoft.com/office/drawing/2017/decorative" xmlns="" val="1"/>
                </a:ext>
              </a:extLst>
            </p:cNvPr>
            <p:cNvCxnSpPr>
              <a:cxnSpLocks/>
            </p:cNvCxnSpPr>
            <p:nvPr/>
          </p:nvCxnSpPr>
          <p:spPr>
            <a:xfrm>
              <a:off x="768247" y="2520000"/>
              <a:ext cx="0" cy="36119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0A2F461E-F0CC-4B49-BCF7-82C3C57A6229}"/>
                </a:ext>
              </a:extLst>
            </p:cNvPr>
            <p:cNvSpPr txBox="1">
              <a:spLocks/>
            </p:cNvSpPr>
            <p:nvPr/>
          </p:nvSpPr>
          <p:spPr>
            <a:xfrm>
              <a:off x="896101" y="2520000"/>
              <a:ext cx="3120565" cy="826633"/>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Summer Institute</a:t>
              </a:r>
            </a:p>
          </p:txBody>
        </p:sp>
        <p:sp>
          <p:nvSpPr>
            <p:cNvPr id="24" name="Text Placeholder 15">
              <a:extLst>
                <a:ext uri="{FF2B5EF4-FFF2-40B4-BE49-F238E27FC236}">
                  <a16:creationId xmlns:a16="http://schemas.microsoft.com/office/drawing/2014/main" id="{A9AF853D-37B2-E544-B96E-6F3B08A348A7}"/>
                </a:ext>
              </a:extLst>
            </p:cNvPr>
            <p:cNvSpPr txBox="1">
              <a:spLocks/>
            </p:cNvSpPr>
            <p:nvPr/>
          </p:nvSpPr>
          <p:spPr>
            <a:xfrm>
              <a:off x="896102" y="3098665"/>
              <a:ext cx="3120565" cy="2448019"/>
            </a:xfrm>
            <a:prstGeom prst="rect">
              <a:avLst/>
            </a:prstGeom>
          </p:spPr>
          <p:txBody>
            <a:bodyPr lIns="0" tIns="0" rIns="0" bIns="0">
              <a:noAutofit/>
            </a:bodyPr>
            <a:lstStyle>
              <a:lvl1pPr marL="0" indent="0" algn="l" defTabSz="914400" rtl="0" eaLnBrk="1" latinLnBrk="0" hangingPunct="1">
                <a:lnSpc>
                  <a:spcPct val="110000"/>
                </a:lnSpc>
                <a:spcBef>
                  <a:spcPts val="0"/>
                </a:spcBef>
                <a:buClr>
                  <a:schemeClr val="accent1"/>
                </a:buClr>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600"/>
                </a:spcBef>
                <a:buFont typeface="Arial" panose="020B0604020202020204" pitchFamily="34" charset="0"/>
                <a:buChar char="•"/>
              </a:pPr>
              <a:r>
                <a:rPr lang="en-GB" dirty="0"/>
                <a:t>Five week intensive summer institute </a:t>
              </a:r>
              <a:br>
                <a:rPr lang="en-GB" dirty="0"/>
              </a:br>
              <a:r>
                <a:rPr lang="en-GB" dirty="0"/>
                <a:t>at Manchester University</a:t>
              </a:r>
            </a:p>
            <a:p>
              <a:pPr marL="171450" indent="-171450">
                <a:lnSpc>
                  <a:spcPct val="100000"/>
                </a:lnSpc>
                <a:spcBef>
                  <a:spcPts val="600"/>
                </a:spcBef>
                <a:buFont typeface="Arial" panose="020B0604020202020204" pitchFamily="34" charset="0"/>
                <a:buChar char="•"/>
              </a:pPr>
              <a:r>
                <a:rPr lang="en-GB" dirty="0"/>
                <a:t>Teaching on: values and ethics, social justice, law, human and family development, trauma and the construction of help and protection, motivational interviewing and </a:t>
              </a:r>
              <a:br>
                <a:rPr lang="en-GB" dirty="0"/>
              </a:br>
              <a:r>
                <a:rPr lang="en-GB" dirty="0"/>
                <a:t>working with risk and resilience</a:t>
              </a:r>
            </a:p>
            <a:p>
              <a:pPr marL="171450" indent="-171450">
                <a:lnSpc>
                  <a:spcPct val="100000"/>
                </a:lnSpc>
                <a:spcBef>
                  <a:spcPts val="600"/>
                </a:spcBef>
                <a:buFont typeface="Arial" panose="020B0604020202020204" pitchFamily="34" charset="0"/>
                <a:buChar char="•"/>
              </a:pPr>
              <a:r>
                <a:rPr lang="en-GB" dirty="0"/>
                <a:t>Readiness for Practice Portfolio, </a:t>
              </a:r>
              <a:br>
                <a:rPr lang="en-GB" dirty="0"/>
              </a:br>
              <a:r>
                <a:rPr lang="en-GB" dirty="0"/>
                <a:t>including a reflection of two shadowing </a:t>
              </a:r>
              <a:br>
                <a:rPr lang="en-GB" dirty="0"/>
              </a:br>
              <a:r>
                <a:rPr lang="en-GB" dirty="0"/>
                <a:t>days within their local authority </a:t>
              </a:r>
            </a:p>
            <a:p>
              <a:pPr marL="171450" indent="-171450">
                <a:lnSpc>
                  <a:spcPct val="100000"/>
                </a:lnSpc>
                <a:spcBef>
                  <a:spcPts val="600"/>
                </a:spcBef>
                <a:buFont typeface="Arial" panose="020B0604020202020204" pitchFamily="34" charset="0"/>
                <a:buChar char="•"/>
              </a:pPr>
              <a:r>
                <a:rPr lang="en-GB" dirty="0"/>
                <a:t>Law assessment</a:t>
              </a:r>
            </a:p>
            <a:p>
              <a:pPr marL="285750" indent="-285750">
                <a:lnSpc>
                  <a:spcPct val="100000"/>
                </a:lnSpc>
                <a:spcBef>
                  <a:spcPts val="600"/>
                </a:spcBef>
                <a:buFont typeface="STIXGeneral-Regular" pitchFamily="2" charset="2"/>
                <a:buChar char="⏤"/>
              </a:pPr>
              <a:endParaRPr lang="en-GB" dirty="0"/>
            </a:p>
          </p:txBody>
        </p:sp>
      </p:grpSp>
      <p:grpSp>
        <p:nvGrpSpPr>
          <p:cNvPr id="37" name="Group 36">
            <a:extLst>
              <a:ext uri="{FF2B5EF4-FFF2-40B4-BE49-F238E27FC236}">
                <a16:creationId xmlns:a16="http://schemas.microsoft.com/office/drawing/2014/main" id="{5763B018-5F33-5842-8604-D0B4A75A0426}"/>
              </a:ext>
            </a:extLst>
          </p:cNvPr>
          <p:cNvGrpSpPr/>
          <p:nvPr/>
        </p:nvGrpSpPr>
        <p:grpSpPr>
          <a:xfrm>
            <a:off x="4635074" y="2520000"/>
            <a:ext cx="3248420" cy="3611965"/>
            <a:chOff x="768247" y="2520000"/>
            <a:chExt cx="3248420" cy="3611965"/>
          </a:xfrm>
        </p:grpSpPr>
        <p:cxnSp>
          <p:nvCxnSpPr>
            <p:cNvPr id="38" name="Straight Connector 37">
              <a:extLst>
                <a:ext uri="{FF2B5EF4-FFF2-40B4-BE49-F238E27FC236}">
                  <a16:creationId xmlns:a16="http://schemas.microsoft.com/office/drawing/2014/main" id="{2B291E80-EA99-944E-A303-41C6E79CC2F9}"/>
                </a:ext>
                <a:ext uri="{C183D7F6-B498-43B3-948B-1728B52AA6E4}">
                  <adec:decorative xmlns:adec="http://schemas.microsoft.com/office/drawing/2017/decorative" xmlns="" val="1"/>
                </a:ext>
              </a:extLst>
            </p:cNvPr>
            <p:cNvCxnSpPr>
              <a:cxnSpLocks/>
            </p:cNvCxnSpPr>
            <p:nvPr/>
          </p:nvCxnSpPr>
          <p:spPr>
            <a:xfrm>
              <a:off x="768247" y="2520000"/>
              <a:ext cx="0" cy="36119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Text Placeholder 5">
              <a:extLst>
                <a:ext uri="{FF2B5EF4-FFF2-40B4-BE49-F238E27FC236}">
                  <a16:creationId xmlns:a16="http://schemas.microsoft.com/office/drawing/2014/main" id="{F3E72170-599D-D748-B81D-BEB6452D8F51}"/>
                </a:ext>
              </a:extLst>
            </p:cNvPr>
            <p:cNvSpPr txBox="1">
              <a:spLocks/>
            </p:cNvSpPr>
            <p:nvPr/>
          </p:nvSpPr>
          <p:spPr>
            <a:xfrm>
              <a:off x="896101" y="2520000"/>
              <a:ext cx="2242071" cy="826633"/>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Year 1</a:t>
              </a:r>
            </a:p>
          </p:txBody>
        </p:sp>
        <p:sp>
          <p:nvSpPr>
            <p:cNvPr id="40" name="Text Placeholder 15">
              <a:extLst>
                <a:ext uri="{FF2B5EF4-FFF2-40B4-BE49-F238E27FC236}">
                  <a16:creationId xmlns:a16="http://schemas.microsoft.com/office/drawing/2014/main" id="{582772C5-1921-9F48-92D4-E5FF48214D3A}"/>
                </a:ext>
              </a:extLst>
            </p:cNvPr>
            <p:cNvSpPr txBox="1">
              <a:spLocks/>
            </p:cNvSpPr>
            <p:nvPr/>
          </p:nvSpPr>
          <p:spPr>
            <a:xfrm>
              <a:off x="896102" y="3098665"/>
              <a:ext cx="3120565" cy="2448019"/>
            </a:xfrm>
            <a:prstGeom prst="rect">
              <a:avLst/>
            </a:prstGeom>
          </p:spPr>
          <p:txBody>
            <a:bodyPr lIns="0" tIns="0" rIns="0" bIns="0">
              <a:noAutofit/>
            </a:bodyPr>
            <a:lstStyle>
              <a:lvl1pPr marL="0" indent="0" algn="l" defTabSz="914400" rtl="0" eaLnBrk="1" latinLnBrk="0" hangingPunct="1">
                <a:lnSpc>
                  <a:spcPct val="110000"/>
                </a:lnSpc>
                <a:spcBef>
                  <a:spcPts val="0"/>
                </a:spcBef>
                <a:buClr>
                  <a:schemeClr val="accent1"/>
                </a:buClr>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600"/>
                </a:spcBef>
                <a:buFont typeface="Arial" panose="020B0604020202020204" pitchFamily="34" charset="0"/>
                <a:buChar char="•"/>
              </a:pPr>
              <a:r>
                <a:rPr lang="en-GB" dirty="0"/>
                <a:t>Working within a unit, managed and mentored by the CSWs</a:t>
              </a:r>
            </a:p>
            <a:p>
              <a:pPr marL="171450" indent="-171450">
                <a:lnSpc>
                  <a:spcPct val="100000"/>
                </a:lnSpc>
                <a:spcBef>
                  <a:spcPts val="600"/>
                </a:spcBef>
                <a:buFont typeface="Arial" panose="020B0604020202020204" pitchFamily="34" charset="0"/>
                <a:buChar char="•"/>
              </a:pPr>
              <a:r>
                <a:rPr lang="en-GB" dirty="0"/>
                <a:t>206 days in practice</a:t>
              </a:r>
            </a:p>
            <a:p>
              <a:pPr marL="171450" indent="-171450">
                <a:lnSpc>
                  <a:spcPct val="100000"/>
                </a:lnSpc>
                <a:spcBef>
                  <a:spcPts val="600"/>
                </a:spcBef>
                <a:buFont typeface="Arial" panose="020B0604020202020204" pitchFamily="34" charset="0"/>
                <a:buChar char="•"/>
              </a:pPr>
              <a:r>
                <a:rPr lang="en-GB" dirty="0"/>
                <a:t>21 recall days</a:t>
              </a:r>
            </a:p>
            <a:p>
              <a:pPr marL="171450" indent="-171450">
                <a:lnSpc>
                  <a:spcPct val="100000"/>
                </a:lnSpc>
                <a:spcBef>
                  <a:spcPts val="600"/>
                </a:spcBef>
                <a:buFont typeface="Arial" panose="020B0604020202020204" pitchFamily="34" charset="0"/>
                <a:buChar char="•"/>
              </a:pPr>
              <a:r>
                <a:rPr lang="en-GB" dirty="0"/>
                <a:t>30 days contrasting learning experience </a:t>
              </a:r>
            </a:p>
            <a:p>
              <a:pPr marL="171450" indent="-171450">
                <a:lnSpc>
                  <a:spcPct val="100000"/>
                </a:lnSpc>
                <a:spcBef>
                  <a:spcPts val="600"/>
                </a:spcBef>
                <a:buFont typeface="Arial" panose="020B0604020202020204" pitchFamily="34" charset="0"/>
                <a:buChar char="•"/>
              </a:pPr>
              <a:r>
                <a:rPr lang="en-GB" dirty="0"/>
                <a:t>6 assignments in child development, parenting interventions and motivational interviewing </a:t>
              </a:r>
            </a:p>
            <a:p>
              <a:pPr marL="171450" indent="-171450">
                <a:lnSpc>
                  <a:spcPct val="100000"/>
                </a:lnSpc>
                <a:spcBef>
                  <a:spcPts val="600"/>
                </a:spcBef>
                <a:buFont typeface="Arial" panose="020B0604020202020204" pitchFamily="34" charset="0"/>
                <a:buChar char="•"/>
              </a:pPr>
              <a:r>
                <a:rPr lang="en-GB" dirty="0"/>
                <a:t>7 direct observations across the year </a:t>
              </a:r>
              <a:br>
                <a:rPr lang="en-GB" dirty="0"/>
              </a:br>
              <a:r>
                <a:rPr lang="en-GB" dirty="0"/>
                <a:t>to assess direct work and practice </a:t>
              </a:r>
              <a:br>
                <a:rPr lang="en-GB" dirty="0"/>
              </a:br>
              <a:r>
                <a:rPr lang="en-GB" dirty="0"/>
                <a:t>with families</a:t>
              </a:r>
            </a:p>
          </p:txBody>
        </p:sp>
      </p:grpSp>
      <p:grpSp>
        <p:nvGrpSpPr>
          <p:cNvPr id="41" name="Group 40">
            <a:extLst>
              <a:ext uri="{FF2B5EF4-FFF2-40B4-BE49-F238E27FC236}">
                <a16:creationId xmlns:a16="http://schemas.microsoft.com/office/drawing/2014/main" id="{9C803309-16CE-814F-A646-22969DAE0A11}"/>
              </a:ext>
            </a:extLst>
          </p:cNvPr>
          <p:cNvGrpSpPr/>
          <p:nvPr/>
        </p:nvGrpSpPr>
        <p:grpSpPr>
          <a:xfrm>
            <a:off x="8501901" y="2520000"/>
            <a:ext cx="3248420" cy="3611965"/>
            <a:chOff x="768247" y="2520000"/>
            <a:chExt cx="3248420" cy="3611965"/>
          </a:xfrm>
        </p:grpSpPr>
        <p:cxnSp>
          <p:nvCxnSpPr>
            <p:cNvPr id="42" name="Straight Connector 41">
              <a:extLst>
                <a:ext uri="{FF2B5EF4-FFF2-40B4-BE49-F238E27FC236}">
                  <a16:creationId xmlns:a16="http://schemas.microsoft.com/office/drawing/2014/main" id="{C95619DE-1973-F143-8345-BBB8C8DBF4C2}"/>
                </a:ext>
                <a:ext uri="{C183D7F6-B498-43B3-948B-1728B52AA6E4}">
                  <adec:decorative xmlns:adec="http://schemas.microsoft.com/office/drawing/2017/decorative" xmlns="" val="1"/>
                </a:ext>
              </a:extLst>
            </p:cNvPr>
            <p:cNvCxnSpPr>
              <a:cxnSpLocks/>
            </p:cNvCxnSpPr>
            <p:nvPr/>
          </p:nvCxnSpPr>
          <p:spPr>
            <a:xfrm>
              <a:off x="768247" y="2520000"/>
              <a:ext cx="0" cy="36119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 Placeholder 5">
              <a:extLst>
                <a:ext uri="{FF2B5EF4-FFF2-40B4-BE49-F238E27FC236}">
                  <a16:creationId xmlns:a16="http://schemas.microsoft.com/office/drawing/2014/main" id="{E0E1BEAA-7A23-8E42-8EAC-7D7B96DFA16D}"/>
                </a:ext>
              </a:extLst>
            </p:cNvPr>
            <p:cNvSpPr txBox="1">
              <a:spLocks/>
            </p:cNvSpPr>
            <p:nvPr/>
          </p:nvSpPr>
          <p:spPr>
            <a:xfrm>
              <a:off x="896101" y="2520000"/>
              <a:ext cx="2242071" cy="826633"/>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6000" b="1" i="0" kern="1200" spc="-200" baseline="0">
                  <a:solidFill>
                    <a:schemeClr val="tx2"/>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pc="-100" dirty="0"/>
                <a:t>Year 2</a:t>
              </a:r>
            </a:p>
          </p:txBody>
        </p:sp>
        <p:sp>
          <p:nvSpPr>
            <p:cNvPr id="44" name="Text Placeholder 15">
              <a:extLst>
                <a:ext uri="{FF2B5EF4-FFF2-40B4-BE49-F238E27FC236}">
                  <a16:creationId xmlns:a16="http://schemas.microsoft.com/office/drawing/2014/main" id="{C8E7F580-323D-D147-BD45-3FC4E66D8D35}"/>
                </a:ext>
              </a:extLst>
            </p:cNvPr>
            <p:cNvSpPr txBox="1">
              <a:spLocks/>
            </p:cNvSpPr>
            <p:nvPr/>
          </p:nvSpPr>
          <p:spPr>
            <a:xfrm>
              <a:off x="896102" y="3098665"/>
              <a:ext cx="3120565" cy="2448019"/>
            </a:xfrm>
            <a:prstGeom prst="rect">
              <a:avLst/>
            </a:prstGeom>
          </p:spPr>
          <p:txBody>
            <a:bodyPr lIns="0" tIns="0" rIns="0" bIns="0">
              <a:noAutofit/>
            </a:bodyPr>
            <a:lstStyle>
              <a:lvl1pPr marL="0" indent="0" algn="l" defTabSz="914400" rtl="0" eaLnBrk="1" latinLnBrk="0" hangingPunct="1">
                <a:lnSpc>
                  <a:spcPct val="110000"/>
                </a:lnSpc>
                <a:spcBef>
                  <a:spcPts val="0"/>
                </a:spcBef>
                <a:buClr>
                  <a:schemeClr val="accent1"/>
                </a:buClr>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600"/>
                </a:spcBef>
                <a:buFont typeface="Arial" panose="020B0604020202020204" pitchFamily="34" charset="0"/>
                <a:buChar char="•"/>
              </a:pPr>
              <a:r>
                <a:rPr lang="en-GB" dirty="0"/>
                <a:t>Awarded post-graduate diploma and certified by Social Work England</a:t>
              </a:r>
            </a:p>
            <a:p>
              <a:pPr marL="171450" indent="-171450">
                <a:lnSpc>
                  <a:spcPct val="100000"/>
                </a:lnSpc>
                <a:spcBef>
                  <a:spcPts val="600"/>
                </a:spcBef>
                <a:buFont typeface="Arial" panose="020B0604020202020204" pitchFamily="34" charset="0"/>
                <a:buChar char="•"/>
              </a:pPr>
              <a:r>
                <a:rPr lang="en-GB" dirty="0"/>
                <a:t>Move into new teams and begin the ASYE programme</a:t>
              </a:r>
            </a:p>
            <a:p>
              <a:pPr marL="171450" indent="-171450">
                <a:lnSpc>
                  <a:spcPct val="100000"/>
                </a:lnSpc>
                <a:spcBef>
                  <a:spcPts val="600"/>
                </a:spcBef>
                <a:buFont typeface="Arial" panose="020B0604020202020204" pitchFamily="34" charset="0"/>
                <a:buChar char="•"/>
              </a:pPr>
              <a:r>
                <a:rPr lang="en-GB" dirty="0"/>
                <a:t>MSc with Frontline including 9 teaching days &amp; a dissertation on action research</a:t>
              </a:r>
            </a:p>
            <a:p>
              <a:pPr marL="171450" indent="-171450">
                <a:lnSpc>
                  <a:spcPct val="100000"/>
                </a:lnSpc>
                <a:spcBef>
                  <a:spcPts val="600"/>
                </a:spcBef>
                <a:buFont typeface="Arial" panose="020B0604020202020204" pitchFamily="34" charset="0"/>
                <a:buChar char="•"/>
              </a:pPr>
              <a:r>
                <a:rPr lang="en-GB" dirty="0"/>
                <a:t>6 professional 1-2-1 coaching sessions</a:t>
              </a:r>
            </a:p>
            <a:p>
              <a:pPr marL="171450" indent="-171450">
                <a:lnSpc>
                  <a:spcPct val="100000"/>
                </a:lnSpc>
                <a:spcBef>
                  <a:spcPts val="600"/>
                </a:spcBef>
                <a:buFont typeface="Arial" panose="020B0604020202020204" pitchFamily="34" charset="0"/>
                <a:buChar char="•"/>
              </a:pPr>
              <a:r>
                <a:rPr lang="en-GB" dirty="0"/>
                <a:t>Frontline offer a three-part training series for receiving ASYE line managers on systemic practice, motivational interviewing and trauma-based parenting and mentalization</a:t>
              </a:r>
            </a:p>
            <a:p>
              <a:pPr marL="285750" indent="-285750">
                <a:lnSpc>
                  <a:spcPct val="100000"/>
                </a:lnSpc>
                <a:spcBef>
                  <a:spcPts val="600"/>
                </a:spcBef>
                <a:buFont typeface="STIXGeneral-Regular" pitchFamily="2" charset="2"/>
                <a:buChar char="⏤"/>
              </a:pPr>
              <a:endParaRPr lang="en-GB" dirty="0"/>
            </a:p>
          </p:txBody>
        </p:sp>
      </p:grpSp>
      <p:sp>
        <p:nvSpPr>
          <p:cNvPr id="45" name="Triangle 44">
            <a:extLst>
              <a:ext uri="{FF2B5EF4-FFF2-40B4-BE49-F238E27FC236}">
                <a16:creationId xmlns:a16="http://schemas.microsoft.com/office/drawing/2014/main" id="{48ABC6A2-88AD-2642-8829-BC6739934DA2}"/>
              </a:ext>
            </a:extLst>
          </p:cNvPr>
          <p:cNvSpPr/>
          <p:nvPr/>
        </p:nvSpPr>
        <p:spPr>
          <a:xfrm rot="5400000">
            <a:off x="4260309" y="2584962"/>
            <a:ext cx="283987" cy="16638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A9C5304E-3135-2045-A3CD-44745F1A857F}"/>
              </a:ext>
            </a:extLst>
          </p:cNvPr>
          <p:cNvSpPr/>
          <p:nvPr/>
        </p:nvSpPr>
        <p:spPr>
          <a:xfrm rot="5400000">
            <a:off x="8128925" y="2584962"/>
            <a:ext cx="283987" cy="16638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ipart_drawncircleorange">
            <a:extLst>
              <a:ext uri="{FF2B5EF4-FFF2-40B4-BE49-F238E27FC236}">
                <a16:creationId xmlns:a16="http://schemas.microsoft.com/office/drawing/2014/main" id="{A96B4E0D-B23C-0549-A45E-F0066B9745EB}"/>
              </a:ext>
            </a:extLst>
          </p:cNvPr>
          <p:cNvSpPr>
            <a:spLocks/>
          </p:cNvSpPr>
          <p:nvPr/>
        </p:nvSpPr>
        <p:spPr bwMode="gray">
          <a:xfrm>
            <a:off x="8589166" y="5688301"/>
            <a:ext cx="1600872" cy="726478"/>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tx1"/>
          </a:solidFill>
          <a:ln w="9525">
            <a:solidFill>
              <a:schemeClr val="tx1"/>
            </a:solidFill>
            <a:round/>
            <a:headEnd/>
            <a:tailEnd/>
          </a:ln>
        </p:spPr>
        <p:txBody>
          <a:bodyPr tIns="91440" bIns="91440" anchor="ctr"/>
          <a:lstStyle/>
          <a:p>
            <a:pPr algn="ctr" defTabSz="457200"/>
            <a:r>
              <a:rPr lang="en-GB" sz="1200" b="1" dirty="0">
                <a:solidFill>
                  <a:srgbClr val="FF0000"/>
                </a:solidFill>
                <a:latin typeface="Franklin Gothic Book" panose="020B0503020102020204" pitchFamily="34" charset="0"/>
                <a:cs typeface="Arial" pitchFamily="34" charset="0"/>
              </a:rPr>
              <a:t>ASYE and </a:t>
            </a:r>
          </a:p>
          <a:p>
            <a:pPr algn="ctr" defTabSz="457200"/>
            <a:r>
              <a:rPr lang="en-GB" sz="1200" b="1" dirty="0">
                <a:solidFill>
                  <a:srgbClr val="FF0000"/>
                </a:solidFill>
                <a:latin typeface="Franklin Gothic Book" panose="020B0503020102020204" pitchFamily="34" charset="0"/>
                <a:cs typeface="Arial" pitchFamily="34" charset="0"/>
              </a:rPr>
              <a:t>Masters</a:t>
            </a:r>
          </a:p>
        </p:txBody>
      </p:sp>
      <p:sp>
        <p:nvSpPr>
          <p:cNvPr id="21" name="clipart_drawncircleorange">
            <a:extLst>
              <a:ext uri="{FF2B5EF4-FFF2-40B4-BE49-F238E27FC236}">
                <a16:creationId xmlns:a16="http://schemas.microsoft.com/office/drawing/2014/main" id="{E3E1D7D7-9184-B547-84B9-190B0285AB44}"/>
              </a:ext>
            </a:extLst>
          </p:cNvPr>
          <p:cNvSpPr>
            <a:spLocks/>
          </p:cNvSpPr>
          <p:nvPr/>
        </p:nvSpPr>
        <p:spPr bwMode="gray">
          <a:xfrm>
            <a:off x="4825676" y="5605991"/>
            <a:ext cx="1729228" cy="891099"/>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tx1"/>
          </a:solidFill>
          <a:ln w="9525">
            <a:solidFill>
              <a:schemeClr val="tx1"/>
            </a:solidFill>
            <a:round/>
            <a:headEnd/>
            <a:tailEnd/>
          </a:ln>
        </p:spPr>
        <p:txBody>
          <a:bodyPr tIns="91440" bIns="91440" anchor="ctr"/>
          <a:lstStyle/>
          <a:p>
            <a:pPr algn="ctr" defTabSz="457200"/>
            <a:r>
              <a:rPr lang="en-GB" sz="1200" b="1" dirty="0">
                <a:solidFill>
                  <a:srgbClr val="FF0000"/>
                </a:solidFill>
                <a:latin typeface="Franklin Gothic Book" panose="020B0503020102020204" pitchFamily="34" charset="0"/>
                <a:cs typeface="Arial" pitchFamily="34" charset="0"/>
              </a:rPr>
              <a:t>PGDip and social </a:t>
            </a:r>
          </a:p>
          <a:p>
            <a:pPr algn="ctr" defTabSz="457200"/>
            <a:r>
              <a:rPr lang="en-GB" sz="1200" b="1" dirty="0">
                <a:solidFill>
                  <a:srgbClr val="FF0000"/>
                </a:solidFill>
                <a:latin typeface="Franklin Gothic Book" panose="020B0503020102020204" pitchFamily="34" charset="0"/>
                <a:cs typeface="Arial" pitchFamily="34" charset="0"/>
              </a:rPr>
              <a:t>work qualification</a:t>
            </a:r>
          </a:p>
        </p:txBody>
      </p:sp>
    </p:spTree>
    <p:extLst>
      <p:ext uri="{BB962C8B-B14F-4D97-AF65-F5344CB8AC3E}">
        <p14:creationId xmlns:p14="http://schemas.microsoft.com/office/powerpoint/2010/main" val="428867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D5B11-230B-244F-8990-09D2C61E1F37}"/>
              </a:ext>
            </a:extLst>
          </p:cNvPr>
          <p:cNvSpPr>
            <a:spLocks noGrp="1"/>
          </p:cNvSpPr>
          <p:nvPr>
            <p:ph type="ftr" sz="quarter" idx="10"/>
          </p:nvPr>
        </p:nvSpPr>
        <p:spPr/>
        <p:txBody>
          <a:bodyPr/>
          <a:lstStyle/>
          <a:p>
            <a:r>
              <a:rPr lang="en-US" dirty="0"/>
              <a:t>The Frontline Programme</a:t>
            </a:r>
          </a:p>
        </p:txBody>
      </p:sp>
      <p:sp>
        <p:nvSpPr>
          <p:cNvPr id="3" name="Slide Number Placeholder 2">
            <a:extLst>
              <a:ext uri="{FF2B5EF4-FFF2-40B4-BE49-F238E27FC236}">
                <a16:creationId xmlns:a16="http://schemas.microsoft.com/office/drawing/2014/main" id="{2CBABCD7-7661-6F4E-B473-ABBD86E106EE}"/>
              </a:ext>
            </a:extLst>
          </p:cNvPr>
          <p:cNvSpPr>
            <a:spLocks noGrp="1"/>
          </p:cNvSpPr>
          <p:nvPr>
            <p:ph type="sldNum" sz="quarter" idx="11"/>
          </p:nvPr>
        </p:nvSpPr>
        <p:spPr/>
        <p:txBody>
          <a:bodyPr/>
          <a:lstStyle/>
          <a:p>
            <a:fld id="{26CBEDFF-54C4-0E4E-99A7-41CA8DD99F11}" type="slidenum">
              <a:rPr lang="en-US" smtClean="0"/>
              <a:pPr/>
              <a:t>8</a:t>
            </a:fld>
            <a:endParaRPr lang="en-US"/>
          </a:p>
        </p:txBody>
      </p:sp>
      <p:sp>
        <p:nvSpPr>
          <p:cNvPr id="9" name="Title 1">
            <a:extLst>
              <a:ext uri="{FF2B5EF4-FFF2-40B4-BE49-F238E27FC236}">
                <a16:creationId xmlns:a16="http://schemas.microsoft.com/office/drawing/2014/main" id="{183DF758-743F-BB4C-B4AB-B98CE8394FD2}"/>
              </a:ext>
            </a:extLst>
          </p:cNvPr>
          <p:cNvSpPr txBox="1">
            <a:spLocks/>
          </p:cNvSpPr>
          <p:nvPr/>
        </p:nvSpPr>
        <p:spPr>
          <a:xfrm>
            <a:off x="860919" y="757313"/>
            <a:ext cx="6210438" cy="1084739"/>
          </a:xfrm>
          <a:prstGeom prst="rect">
            <a:avLst/>
          </a:prstGeom>
        </p:spPr>
        <p:txBody>
          <a:bodyPr lIns="0" tIns="0" rIns="0" bIns="0" anchor="ctr" anchorCtr="0"/>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US" dirty="0"/>
              <a:t>Year 1</a:t>
            </a:r>
            <a:endParaRPr lang="en-US" b="0" spc="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5AE8EA7-E8F5-4146-8BFA-E861634C39ED}"/>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F9F554-E5E1-404A-8B70-FC04FA3831D3}"/>
              </a:ext>
            </a:extLst>
          </p:cNvPr>
          <p:cNvSpPr/>
          <p:nvPr/>
        </p:nvSpPr>
        <p:spPr>
          <a:xfrm>
            <a:off x="1948325" y="3266998"/>
            <a:ext cx="1509637" cy="1335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Summer </a:t>
            </a:r>
          </a:p>
          <a:p>
            <a:pPr algn="ctr" defTabSz="685800">
              <a:defRPr/>
            </a:pPr>
            <a:r>
              <a:rPr lang="en-GB" sz="1350" b="1" dirty="0">
                <a:solidFill>
                  <a:prstClr val="white"/>
                </a:solidFill>
                <a:latin typeface="Arial" panose="020B0604020202020204" pitchFamily="34" charset="0"/>
                <a:cs typeface="Arial" panose="020B0604020202020204" pitchFamily="34" charset="0"/>
              </a:rPr>
              <a:t>institute</a:t>
            </a:r>
          </a:p>
        </p:txBody>
      </p:sp>
      <p:pic>
        <p:nvPicPr>
          <p:cNvPr id="17" name="Graphic 16" descr="Bank">
            <a:extLst>
              <a:ext uri="{FF2B5EF4-FFF2-40B4-BE49-F238E27FC236}">
                <a16:creationId xmlns:a16="http://schemas.microsoft.com/office/drawing/2014/main" id="{9EEBA6EE-0B14-CB40-A80A-99653920B4B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364270" y="3823020"/>
            <a:ext cx="677746" cy="677746"/>
          </a:xfrm>
          <a:prstGeom prst="rect">
            <a:avLst/>
          </a:prstGeom>
        </p:spPr>
      </p:pic>
      <p:sp>
        <p:nvSpPr>
          <p:cNvPr id="18" name="Rectangle 17">
            <a:extLst>
              <a:ext uri="{FF2B5EF4-FFF2-40B4-BE49-F238E27FC236}">
                <a16:creationId xmlns:a16="http://schemas.microsoft.com/office/drawing/2014/main" id="{4EE199AD-2FB8-8D43-BB88-FB6A0A2B610C}"/>
              </a:ext>
            </a:extLst>
          </p:cNvPr>
          <p:cNvSpPr/>
          <p:nvPr/>
        </p:nvSpPr>
        <p:spPr>
          <a:xfrm>
            <a:off x="4281294" y="2332799"/>
            <a:ext cx="1280362" cy="927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schemeClr val="tx2"/>
                </a:solidFill>
                <a:latin typeface="Arial" panose="020B0604020202020204" pitchFamily="34" charset="0"/>
                <a:cs typeface="Arial" panose="020B0604020202020204" pitchFamily="34" charset="0"/>
              </a:rPr>
              <a:t>On-the-job training</a:t>
            </a:r>
          </a:p>
        </p:txBody>
      </p:sp>
      <p:pic>
        <p:nvPicPr>
          <p:cNvPr id="19" name="Graphic 18" descr="Group brainstorm">
            <a:extLst>
              <a:ext uri="{FF2B5EF4-FFF2-40B4-BE49-F238E27FC236}">
                <a16:creationId xmlns:a16="http://schemas.microsoft.com/office/drawing/2014/main" id="{23A6DDB1-168A-DB47-8343-F69138166F7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699944" y="2802234"/>
            <a:ext cx="443064" cy="443064"/>
          </a:xfrm>
          <a:prstGeom prst="rect">
            <a:avLst/>
          </a:prstGeom>
        </p:spPr>
      </p:pic>
      <p:sp>
        <p:nvSpPr>
          <p:cNvPr id="20" name="Rectangle 19">
            <a:extLst>
              <a:ext uri="{FF2B5EF4-FFF2-40B4-BE49-F238E27FC236}">
                <a16:creationId xmlns:a16="http://schemas.microsoft.com/office/drawing/2014/main" id="{7D61C7E3-2758-A449-B2D8-B730D4444283}"/>
              </a:ext>
            </a:extLst>
          </p:cNvPr>
          <p:cNvSpPr/>
          <p:nvPr/>
        </p:nvSpPr>
        <p:spPr>
          <a:xfrm>
            <a:off x="4281569" y="4602114"/>
            <a:ext cx="1280359" cy="927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schemeClr val="tx2"/>
                </a:solidFill>
                <a:latin typeface="Arial" panose="020B0604020202020204" pitchFamily="34" charset="0"/>
                <a:cs typeface="Arial" panose="020B0604020202020204" pitchFamily="34" charset="0"/>
              </a:rPr>
              <a:t>Academic learning</a:t>
            </a:r>
          </a:p>
        </p:txBody>
      </p:sp>
      <p:pic>
        <p:nvPicPr>
          <p:cNvPr id="21" name="Graphic 20" descr="Pencil">
            <a:extLst>
              <a:ext uri="{FF2B5EF4-FFF2-40B4-BE49-F238E27FC236}">
                <a16:creationId xmlns:a16="http://schemas.microsoft.com/office/drawing/2014/main" id="{55EAC629-5303-7B42-B07F-3838EAB3B51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746684" y="5122432"/>
            <a:ext cx="350126" cy="350126"/>
          </a:xfrm>
          <a:prstGeom prst="rect">
            <a:avLst/>
          </a:prstGeom>
        </p:spPr>
      </p:pic>
      <p:sp>
        <p:nvSpPr>
          <p:cNvPr id="22" name="Rectangle 21">
            <a:extLst>
              <a:ext uri="{FF2B5EF4-FFF2-40B4-BE49-F238E27FC236}">
                <a16:creationId xmlns:a16="http://schemas.microsoft.com/office/drawing/2014/main" id="{2FA7E8F3-0378-AC47-941A-80D669560C09}"/>
              </a:ext>
            </a:extLst>
          </p:cNvPr>
          <p:cNvSpPr/>
          <p:nvPr/>
        </p:nvSpPr>
        <p:spPr>
          <a:xfrm>
            <a:off x="6272025" y="1830068"/>
            <a:ext cx="1663879" cy="927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Unit model</a:t>
            </a:r>
          </a:p>
        </p:txBody>
      </p:sp>
      <p:pic>
        <p:nvPicPr>
          <p:cNvPr id="23" name="Graphic 22" descr="Classroom">
            <a:extLst>
              <a:ext uri="{FF2B5EF4-FFF2-40B4-BE49-F238E27FC236}">
                <a16:creationId xmlns:a16="http://schemas.microsoft.com/office/drawing/2014/main" id="{925457A9-2C89-6842-BF1D-FD2B8D9FD6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6858495" y="2174402"/>
            <a:ext cx="488155" cy="488155"/>
          </a:xfrm>
          <a:prstGeom prst="rect">
            <a:avLst/>
          </a:prstGeom>
        </p:spPr>
      </p:pic>
      <p:sp>
        <p:nvSpPr>
          <p:cNvPr id="24" name="Rectangle 23">
            <a:extLst>
              <a:ext uri="{FF2B5EF4-FFF2-40B4-BE49-F238E27FC236}">
                <a16:creationId xmlns:a16="http://schemas.microsoft.com/office/drawing/2014/main" id="{6E2BA4F6-40E2-F54C-9BD5-ADFA85EDDFCB}"/>
              </a:ext>
            </a:extLst>
          </p:cNvPr>
          <p:cNvSpPr/>
          <p:nvPr/>
        </p:nvSpPr>
        <p:spPr>
          <a:xfrm>
            <a:off x="6272026" y="2883561"/>
            <a:ext cx="1663879" cy="92787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schemeClr val="tx1"/>
                </a:solidFill>
                <a:latin typeface="Arial" panose="020B0604020202020204" pitchFamily="34" charset="0"/>
                <a:cs typeface="Arial" panose="020B0604020202020204" pitchFamily="34" charset="0"/>
              </a:rPr>
              <a:t>Consultant </a:t>
            </a:r>
            <a:br>
              <a:rPr lang="en-GB" sz="1350" b="1" dirty="0">
                <a:solidFill>
                  <a:schemeClr val="tx1"/>
                </a:solidFill>
                <a:latin typeface="Arial" panose="020B0604020202020204" pitchFamily="34" charset="0"/>
                <a:cs typeface="Arial" panose="020B0604020202020204" pitchFamily="34" charset="0"/>
              </a:rPr>
            </a:br>
            <a:r>
              <a:rPr lang="en-GB" sz="1350" b="1" dirty="0">
                <a:solidFill>
                  <a:schemeClr val="tx1"/>
                </a:solidFill>
                <a:latin typeface="Arial" panose="020B0604020202020204" pitchFamily="34" charset="0"/>
                <a:cs typeface="Arial" panose="020B0604020202020204" pitchFamily="34" charset="0"/>
              </a:rPr>
              <a:t>social worker</a:t>
            </a:r>
          </a:p>
        </p:txBody>
      </p:sp>
      <p:pic>
        <p:nvPicPr>
          <p:cNvPr id="25" name="Graphic 24" descr="Lecturer">
            <a:extLst>
              <a:ext uri="{FF2B5EF4-FFF2-40B4-BE49-F238E27FC236}">
                <a16:creationId xmlns:a16="http://schemas.microsoft.com/office/drawing/2014/main" id="{E9A3504A-79BD-0D45-BF28-8E96EA726DC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6894373" y="3408002"/>
            <a:ext cx="416399" cy="373921"/>
          </a:xfrm>
          <a:prstGeom prst="rect">
            <a:avLst/>
          </a:prstGeom>
        </p:spPr>
      </p:pic>
      <p:sp>
        <p:nvSpPr>
          <p:cNvPr id="26" name="Rectangle 25">
            <a:extLst>
              <a:ext uri="{FF2B5EF4-FFF2-40B4-BE49-F238E27FC236}">
                <a16:creationId xmlns:a16="http://schemas.microsoft.com/office/drawing/2014/main" id="{824964EA-8BFA-A245-84AD-8E808FE29461}"/>
              </a:ext>
            </a:extLst>
          </p:cNvPr>
          <p:cNvSpPr/>
          <p:nvPr/>
        </p:nvSpPr>
        <p:spPr>
          <a:xfrm>
            <a:off x="6272025" y="4082777"/>
            <a:ext cx="1663879" cy="939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Recall days</a:t>
            </a:r>
          </a:p>
        </p:txBody>
      </p:sp>
      <p:sp>
        <p:nvSpPr>
          <p:cNvPr id="27" name="Rectangle 26">
            <a:extLst>
              <a:ext uri="{FF2B5EF4-FFF2-40B4-BE49-F238E27FC236}">
                <a16:creationId xmlns:a16="http://schemas.microsoft.com/office/drawing/2014/main" id="{C46CE5BB-221B-8A49-8A19-168933B2FF7F}"/>
              </a:ext>
            </a:extLst>
          </p:cNvPr>
          <p:cNvSpPr/>
          <p:nvPr/>
        </p:nvSpPr>
        <p:spPr>
          <a:xfrm>
            <a:off x="6270633" y="5161227"/>
            <a:ext cx="1663879" cy="9394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Assignments</a:t>
            </a:r>
          </a:p>
        </p:txBody>
      </p:sp>
      <p:pic>
        <p:nvPicPr>
          <p:cNvPr id="28" name="Graphic 27" descr="Blackboard">
            <a:extLst>
              <a:ext uri="{FF2B5EF4-FFF2-40B4-BE49-F238E27FC236}">
                <a16:creationId xmlns:a16="http://schemas.microsoft.com/office/drawing/2014/main" id="{3B0E96A8-59DD-0944-B25C-D7B8F1C36E8D}"/>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789039" y="4373611"/>
            <a:ext cx="604164" cy="604164"/>
          </a:xfrm>
          <a:prstGeom prst="rect">
            <a:avLst/>
          </a:prstGeom>
        </p:spPr>
      </p:pic>
      <p:pic>
        <p:nvPicPr>
          <p:cNvPr id="29" name="Graphic 28" descr="Open book">
            <a:extLst>
              <a:ext uri="{FF2B5EF4-FFF2-40B4-BE49-F238E27FC236}">
                <a16:creationId xmlns:a16="http://schemas.microsoft.com/office/drawing/2014/main" id="{405CB41B-F1EF-2E47-87CE-B6BA0A51421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6826055" y="5472557"/>
            <a:ext cx="520594" cy="520594"/>
          </a:xfrm>
          <a:prstGeom prst="rect">
            <a:avLst/>
          </a:prstGeom>
        </p:spPr>
      </p:pic>
      <p:sp>
        <p:nvSpPr>
          <p:cNvPr id="30" name="Rectangle 29">
            <a:extLst>
              <a:ext uri="{FF2B5EF4-FFF2-40B4-BE49-F238E27FC236}">
                <a16:creationId xmlns:a16="http://schemas.microsoft.com/office/drawing/2014/main" id="{857F9559-1E0C-5444-AB58-D2FA722400DE}"/>
              </a:ext>
            </a:extLst>
          </p:cNvPr>
          <p:cNvSpPr/>
          <p:nvPr/>
        </p:nvSpPr>
        <p:spPr>
          <a:xfrm>
            <a:off x="8814294" y="3260673"/>
            <a:ext cx="1611440" cy="1341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r>
              <a:rPr lang="en-GB" sz="1350" b="1" dirty="0">
                <a:solidFill>
                  <a:prstClr val="white"/>
                </a:solidFill>
                <a:latin typeface="Arial" panose="020B0604020202020204" pitchFamily="34" charset="0"/>
                <a:cs typeface="Arial" panose="020B0604020202020204" pitchFamily="34" charset="0"/>
              </a:rPr>
              <a:t>Postgraduate diploma</a:t>
            </a:r>
          </a:p>
        </p:txBody>
      </p:sp>
      <p:pic>
        <p:nvPicPr>
          <p:cNvPr id="31" name="Graphic 30" descr="Diploma roll">
            <a:extLst>
              <a:ext uri="{FF2B5EF4-FFF2-40B4-BE49-F238E27FC236}">
                <a16:creationId xmlns:a16="http://schemas.microsoft.com/office/drawing/2014/main" id="{432A6289-725E-8040-AD46-C91BF11D56B1}"/>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9259558" y="3801435"/>
            <a:ext cx="720913" cy="720913"/>
          </a:xfrm>
          <a:prstGeom prst="rect">
            <a:avLst/>
          </a:prstGeom>
        </p:spPr>
      </p:pic>
      <p:cxnSp>
        <p:nvCxnSpPr>
          <p:cNvPr id="32" name="Straight Connector 31">
            <a:extLst>
              <a:ext uri="{FF2B5EF4-FFF2-40B4-BE49-F238E27FC236}">
                <a16:creationId xmlns:a16="http://schemas.microsoft.com/office/drawing/2014/main" id="{07CC65E3-FB54-0546-ACAF-C18FA7B92474}"/>
              </a:ext>
            </a:extLst>
          </p:cNvPr>
          <p:cNvCxnSpPr>
            <a:cxnSpLocks/>
            <a:stCxn id="16" idx="3"/>
          </p:cNvCxnSpPr>
          <p:nvPr/>
        </p:nvCxnSpPr>
        <p:spPr>
          <a:xfrm flipV="1">
            <a:off x="3457962" y="3930640"/>
            <a:ext cx="334646" cy="3916"/>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63025BEF-9FEC-9442-8707-199F72E73CF2}"/>
              </a:ext>
            </a:extLst>
          </p:cNvPr>
          <p:cNvCxnSpPr>
            <a:cxnSpLocks/>
          </p:cNvCxnSpPr>
          <p:nvPr/>
        </p:nvCxnSpPr>
        <p:spPr>
          <a:xfrm>
            <a:off x="3793619" y="2793394"/>
            <a:ext cx="488686"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4C1658-C698-BE4B-A3AA-91D6050B73CD}"/>
              </a:ext>
            </a:extLst>
          </p:cNvPr>
          <p:cNvCxnSpPr>
            <a:cxnSpLocks/>
            <a:endCxn id="22" idx="1"/>
          </p:cNvCxnSpPr>
          <p:nvPr/>
        </p:nvCxnSpPr>
        <p:spPr>
          <a:xfrm>
            <a:off x="5910164" y="2294005"/>
            <a:ext cx="361861"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281589F-8ACB-9D49-9DB2-72132A6BE9D7}"/>
              </a:ext>
            </a:extLst>
          </p:cNvPr>
          <p:cNvCxnSpPr>
            <a:cxnSpLocks/>
          </p:cNvCxnSpPr>
          <p:nvPr/>
        </p:nvCxnSpPr>
        <p:spPr>
          <a:xfrm>
            <a:off x="3793619" y="5063593"/>
            <a:ext cx="488686"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E918E7-EEFC-5040-9827-8FDFCA9FA8F3}"/>
              </a:ext>
            </a:extLst>
          </p:cNvPr>
          <p:cNvCxnSpPr>
            <a:cxnSpLocks/>
          </p:cNvCxnSpPr>
          <p:nvPr/>
        </p:nvCxnSpPr>
        <p:spPr>
          <a:xfrm flipV="1">
            <a:off x="3797316" y="2793394"/>
            <a:ext cx="0" cy="227020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3556C2B4-2F7E-454D-B551-C18D6B6F5A91}"/>
              </a:ext>
            </a:extLst>
          </p:cNvPr>
          <p:cNvCxnSpPr>
            <a:cxnSpLocks/>
            <a:endCxn id="24" idx="1"/>
          </p:cNvCxnSpPr>
          <p:nvPr/>
        </p:nvCxnSpPr>
        <p:spPr>
          <a:xfrm>
            <a:off x="5910164" y="3347498"/>
            <a:ext cx="361862"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88CD66-64C9-B547-9D5E-8ADC9A8285EB}"/>
              </a:ext>
            </a:extLst>
          </p:cNvPr>
          <p:cNvCxnSpPr>
            <a:cxnSpLocks/>
          </p:cNvCxnSpPr>
          <p:nvPr/>
        </p:nvCxnSpPr>
        <p:spPr>
          <a:xfrm>
            <a:off x="5561656" y="2793394"/>
            <a:ext cx="348509"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7CED0B2-637A-A54B-BD72-01C7A4CF69EA}"/>
              </a:ext>
            </a:extLst>
          </p:cNvPr>
          <p:cNvCxnSpPr>
            <a:cxnSpLocks/>
          </p:cNvCxnSpPr>
          <p:nvPr/>
        </p:nvCxnSpPr>
        <p:spPr>
          <a:xfrm flipV="1">
            <a:off x="5910164" y="2286493"/>
            <a:ext cx="0" cy="1061005"/>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C656AD04-FD95-A64B-9A81-99EB67B93BDA}"/>
              </a:ext>
            </a:extLst>
          </p:cNvPr>
          <p:cNvCxnSpPr>
            <a:cxnSpLocks/>
          </p:cNvCxnSpPr>
          <p:nvPr/>
        </p:nvCxnSpPr>
        <p:spPr>
          <a:xfrm>
            <a:off x="5910164" y="4556677"/>
            <a:ext cx="367415"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8C3C48-CA8C-BB42-B1F8-831174CD6252}"/>
              </a:ext>
            </a:extLst>
          </p:cNvPr>
          <p:cNvCxnSpPr>
            <a:cxnSpLocks/>
          </p:cNvCxnSpPr>
          <p:nvPr/>
        </p:nvCxnSpPr>
        <p:spPr>
          <a:xfrm>
            <a:off x="5910164" y="5610168"/>
            <a:ext cx="367415" cy="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742CCC-CC9F-B74D-8E7A-526FF0E4CA27}"/>
              </a:ext>
            </a:extLst>
          </p:cNvPr>
          <p:cNvCxnSpPr>
            <a:cxnSpLocks/>
          </p:cNvCxnSpPr>
          <p:nvPr/>
        </p:nvCxnSpPr>
        <p:spPr>
          <a:xfrm>
            <a:off x="5567209" y="5056064"/>
            <a:ext cx="348509"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52C8C423-4FB1-5244-BD82-11E8803C05DE}"/>
              </a:ext>
            </a:extLst>
          </p:cNvPr>
          <p:cNvCxnSpPr>
            <a:cxnSpLocks/>
          </p:cNvCxnSpPr>
          <p:nvPr/>
        </p:nvCxnSpPr>
        <p:spPr>
          <a:xfrm flipV="1">
            <a:off x="5915716" y="4549162"/>
            <a:ext cx="0" cy="1061006"/>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DF3A78A8-8E91-364F-81FE-4A18E62FE884}"/>
              </a:ext>
            </a:extLst>
          </p:cNvPr>
          <p:cNvCxnSpPr>
            <a:cxnSpLocks/>
          </p:cNvCxnSpPr>
          <p:nvPr/>
        </p:nvCxnSpPr>
        <p:spPr>
          <a:xfrm>
            <a:off x="7934510" y="2282463"/>
            <a:ext cx="398723"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271FC740-24D1-3D4C-B7B0-81A242EE69F0}"/>
              </a:ext>
            </a:extLst>
          </p:cNvPr>
          <p:cNvCxnSpPr>
            <a:cxnSpLocks/>
          </p:cNvCxnSpPr>
          <p:nvPr/>
        </p:nvCxnSpPr>
        <p:spPr>
          <a:xfrm>
            <a:off x="7934512" y="4573612"/>
            <a:ext cx="422852"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9138EF57-3300-684E-AFBB-92649C138E59}"/>
              </a:ext>
            </a:extLst>
          </p:cNvPr>
          <p:cNvCxnSpPr>
            <a:cxnSpLocks/>
          </p:cNvCxnSpPr>
          <p:nvPr/>
        </p:nvCxnSpPr>
        <p:spPr>
          <a:xfrm>
            <a:off x="7934510" y="3336031"/>
            <a:ext cx="398723"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82F82781-1C25-F14B-A34B-C33AE63585D9}"/>
              </a:ext>
            </a:extLst>
          </p:cNvPr>
          <p:cNvCxnSpPr>
            <a:cxnSpLocks/>
            <a:endCxn id="30" idx="1"/>
          </p:cNvCxnSpPr>
          <p:nvPr/>
        </p:nvCxnSpPr>
        <p:spPr>
          <a:xfrm>
            <a:off x="8346098" y="3930150"/>
            <a:ext cx="468197" cy="1244"/>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5033B1A-B9AC-A140-9E56-EAF3E18B6F93}"/>
              </a:ext>
            </a:extLst>
          </p:cNvPr>
          <p:cNvCxnSpPr>
            <a:cxnSpLocks/>
          </p:cNvCxnSpPr>
          <p:nvPr/>
        </p:nvCxnSpPr>
        <p:spPr>
          <a:xfrm flipH="1" flipV="1">
            <a:off x="8350047" y="3997710"/>
            <a:ext cx="7317" cy="1641874"/>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62E347AE-3637-B143-BDBB-9B41CDDF5A6E}"/>
              </a:ext>
            </a:extLst>
          </p:cNvPr>
          <p:cNvCxnSpPr>
            <a:cxnSpLocks/>
          </p:cNvCxnSpPr>
          <p:nvPr/>
        </p:nvCxnSpPr>
        <p:spPr>
          <a:xfrm flipV="1">
            <a:off x="8348771" y="2290870"/>
            <a:ext cx="0" cy="1724918"/>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7B0C4C7-341E-AF49-9FF3-75AC57DB9614}"/>
              </a:ext>
            </a:extLst>
          </p:cNvPr>
          <p:cNvCxnSpPr>
            <a:cxnSpLocks/>
          </p:cNvCxnSpPr>
          <p:nvPr/>
        </p:nvCxnSpPr>
        <p:spPr>
          <a:xfrm>
            <a:off x="7934510" y="5639581"/>
            <a:ext cx="398723" cy="0"/>
          </a:xfrm>
          <a:prstGeom prst="line">
            <a:avLst/>
          </a:prstGeom>
          <a:ln w="12700">
            <a:solidFill>
              <a:schemeClr val="tx2"/>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722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D5B11-230B-244F-8990-09D2C61E1F37}"/>
              </a:ext>
            </a:extLst>
          </p:cNvPr>
          <p:cNvSpPr>
            <a:spLocks noGrp="1"/>
          </p:cNvSpPr>
          <p:nvPr>
            <p:ph type="ftr" sz="quarter" idx="10"/>
          </p:nvPr>
        </p:nvSpPr>
        <p:spPr/>
        <p:txBody>
          <a:bodyPr/>
          <a:lstStyle/>
          <a:p>
            <a:r>
              <a:rPr lang="en-US" dirty="0"/>
              <a:t>The Frontline Programme</a:t>
            </a:r>
          </a:p>
        </p:txBody>
      </p:sp>
      <p:sp>
        <p:nvSpPr>
          <p:cNvPr id="3" name="Slide Number Placeholder 2">
            <a:extLst>
              <a:ext uri="{FF2B5EF4-FFF2-40B4-BE49-F238E27FC236}">
                <a16:creationId xmlns:a16="http://schemas.microsoft.com/office/drawing/2014/main" id="{2CBABCD7-7661-6F4E-B473-ABBD86E106EE}"/>
              </a:ext>
            </a:extLst>
          </p:cNvPr>
          <p:cNvSpPr>
            <a:spLocks noGrp="1"/>
          </p:cNvSpPr>
          <p:nvPr>
            <p:ph type="sldNum" sz="quarter" idx="11"/>
          </p:nvPr>
        </p:nvSpPr>
        <p:spPr/>
        <p:txBody>
          <a:bodyPr/>
          <a:lstStyle/>
          <a:p>
            <a:fld id="{26CBEDFF-54C4-0E4E-99A7-41CA8DD99F11}" type="slidenum">
              <a:rPr lang="en-US" smtClean="0"/>
              <a:pPr/>
              <a:t>9</a:t>
            </a:fld>
            <a:endParaRPr lang="en-US"/>
          </a:p>
        </p:txBody>
      </p:sp>
      <p:sp>
        <p:nvSpPr>
          <p:cNvPr id="9" name="Title 1">
            <a:extLst>
              <a:ext uri="{FF2B5EF4-FFF2-40B4-BE49-F238E27FC236}">
                <a16:creationId xmlns:a16="http://schemas.microsoft.com/office/drawing/2014/main" id="{183DF758-743F-BB4C-B4AB-B98CE8394FD2}"/>
              </a:ext>
            </a:extLst>
          </p:cNvPr>
          <p:cNvSpPr txBox="1">
            <a:spLocks/>
          </p:cNvSpPr>
          <p:nvPr/>
        </p:nvSpPr>
        <p:spPr>
          <a:xfrm>
            <a:off x="860920" y="757313"/>
            <a:ext cx="4216574" cy="1084739"/>
          </a:xfrm>
          <a:prstGeom prst="rect">
            <a:avLst/>
          </a:prstGeom>
        </p:spPr>
        <p:txBody>
          <a:bodyPr lIns="0" tIns="0" rIns="0" bIns="0" anchor="ctr" anchorCtr="0"/>
          <a:lst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a:lstStyle>
          <a:p>
            <a:r>
              <a:rPr lang="en-US" dirty="0"/>
              <a:t>Where the </a:t>
            </a:r>
            <a:br>
              <a:rPr lang="en-US" dirty="0"/>
            </a:br>
            <a:r>
              <a:rPr lang="en-US" dirty="0"/>
              <a:t>unit sits</a:t>
            </a:r>
            <a:endParaRPr lang="en-US" b="0" spc="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5AE8EA7-E8F5-4146-8BFA-E861634C39ED}"/>
              </a:ext>
              <a:ext uri="{C183D7F6-B498-43B3-948B-1728B52AA6E4}">
                <adec:decorative xmlns:adec="http://schemas.microsoft.com/office/drawing/2017/decorative" xmlns=""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724798C-7F25-D14E-9EE7-1B78DC11F0A6}"/>
              </a:ext>
            </a:extLst>
          </p:cNvPr>
          <p:cNvGrpSpPr/>
          <p:nvPr/>
        </p:nvGrpSpPr>
        <p:grpSpPr>
          <a:xfrm>
            <a:off x="5462936" y="2340000"/>
            <a:ext cx="6435388" cy="3222109"/>
            <a:chOff x="5462936" y="2340000"/>
            <a:chExt cx="6435388" cy="3222109"/>
          </a:xfrm>
        </p:grpSpPr>
        <p:sp>
          <p:nvSpPr>
            <p:cNvPr id="49" name="Rectangle 48">
              <a:extLst>
                <a:ext uri="{FF2B5EF4-FFF2-40B4-BE49-F238E27FC236}">
                  <a16:creationId xmlns:a16="http://schemas.microsoft.com/office/drawing/2014/main" id="{D346D260-ADC9-294C-928B-DED2FAE971A7}"/>
                </a:ext>
              </a:extLst>
            </p:cNvPr>
            <p:cNvSpPr/>
            <p:nvPr>
              <p:custDataLst>
                <p:tags r:id="rId1"/>
              </p:custDataLst>
            </p:nvPr>
          </p:nvSpPr>
          <p:spPr>
            <a:xfrm>
              <a:off x="7525026" y="5039870"/>
              <a:ext cx="460839" cy="361072"/>
            </a:xfrm>
            <a:prstGeom prst="rect">
              <a:avLst/>
            </a:prstGeom>
            <a:solidFill>
              <a:schemeClr val="accent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endParaRPr lang="en-GB" sz="1050" b="1" dirty="0">
                <a:solidFill>
                  <a:srgbClr val="FFFFFF"/>
                </a:solidFill>
                <a:latin typeface="Arial" panose="020B0604020202020204" pitchFamily="34" charset="0"/>
                <a:cs typeface="Arial" pitchFamily="34" charset="0"/>
              </a:endParaRPr>
            </a:p>
          </p:txBody>
        </p:sp>
        <p:sp>
          <p:nvSpPr>
            <p:cNvPr id="48" name="Rectangle 47">
              <a:extLst>
                <a:ext uri="{FF2B5EF4-FFF2-40B4-BE49-F238E27FC236}">
                  <a16:creationId xmlns:a16="http://schemas.microsoft.com/office/drawing/2014/main" id="{BFCDDDA8-05BB-7541-9C01-FEC6B1787B5A}"/>
                </a:ext>
              </a:extLst>
            </p:cNvPr>
            <p:cNvSpPr/>
            <p:nvPr>
              <p:custDataLst>
                <p:tags r:id="rId2"/>
              </p:custDataLst>
            </p:nvPr>
          </p:nvSpPr>
          <p:spPr>
            <a:xfrm>
              <a:off x="7361641" y="4846711"/>
              <a:ext cx="460839" cy="361072"/>
            </a:xfrm>
            <a:prstGeom prst="rect">
              <a:avLst/>
            </a:prstGeom>
            <a:solidFill>
              <a:schemeClr val="accent2"/>
            </a:solidFill>
            <a:ln w="6350">
              <a:solidFill>
                <a:schemeClr val="bg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endParaRPr lang="en-GB" sz="1050" b="1" dirty="0">
                <a:solidFill>
                  <a:srgbClr val="FFFFFF"/>
                </a:solidFill>
                <a:latin typeface="Arial" panose="020B0604020202020204" pitchFamily="34" charset="0"/>
                <a:cs typeface="Arial" pitchFamily="34" charset="0"/>
              </a:endParaRPr>
            </a:p>
          </p:txBody>
        </p:sp>
        <p:cxnSp>
          <p:nvCxnSpPr>
            <p:cNvPr id="11" name="Straight Connector 10">
              <a:extLst>
                <a:ext uri="{FF2B5EF4-FFF2-40B4-BE49-F238E27FC236}">
                  <a16:creationId xmlns:a16="http://schemas.microsoft.com/office/drawing/2014/main" id="{9CCFD2AC-1212-5341-ACD9-7C39060009A7}"/>
                </a:ext>
              </a:extLst>
            </p:cNvPr>
            <p:cNvCxnSpPr/>
            <p:nvPr/>
          </p:nvCxnSpPr>
          <p:spPr>
            <a:xfrm>
              <a:off x="10742646" y="4371030"/>
              <a:ext cx="0" cy="158292"/>
            </a:xfrm>
            <a:prstGeom prst="line">
              <a:avLst/>
            </a:prstGeom>
            <a:ln>
              <a:solidFill>
                <a:schemeClr val="tx2"/>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20" name="Shape 166">
              <a:extLst>
                <a:ext uri="{FF2B5EF4-FFF2-40B4-BE49-F238E27FC236}">
                  <a16:creationId xmlns:a16="http://schemas.microsoft.com/office/drawing/2014/main" id="{19386B28-32D4-954C-A1A8-0A30167D2DFB}"/>
                </a:ext>
              </a:extLst>
            </p:cNvPr>
            <p:cNvCxnSpPr>
              <a:cxnSpLocks/>
            </p:cNvCxnSpPr>
            <p:nvPr>
              <p:custDataLst>
                <p:tags r:id="rId3"/>
              </p:custDataLst>
            </p:nvPr>
          </p:nvCxnSpPr>
          <p:spPr>
            <a:xfrm rot="5400000" flipH="1" flipV="1">
              <a:off x="5948494" y="4003063"/>
              <a:ext cx="411406" cy="889240"/>
            </a:xfrm>
            <a:prstGeom prst="bentConnector3">
              <a:avLst>
                <a:gd name="adj1" fmla="val 50000"/>
              </a:avLst>
            </a:prstGeom>
            <a:ln>
              <a:solidFill>
                <a:schemeClr val="tx2"/>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21" name="Shape 169">
              <a:extLst>
                <a:ext uri="{FF2B5EF4-FFF2-40B4-BE49-F238E27FC236}">
                  <a16:creationId xmlns:a16="http://schemas.microsoft.com/office/drawing/2014/main" id="{66D61207-73A3-994E-852E-45803AD7D1B6}"/>
                </a:ext>
              </a:extLst>
            </p:cNvPr>
            <p:cNvCxnSpPr>
              <a:cxnSpLocks/>
            </p:cNvCxnSpPr>
            <p:nvPr>
              <p:custDataLst>
                <p:tags r:id="rId4"/>
              </p:custDataLst>
            </p:nvPr>
          </p:nvCxnSpPr>
          <p:spPr>
            <a:xfrm rot="5400000" flipH="1" flipV="1">
              <a:off x="6219123" y="4273688"/>
              <a:ext cx="411404" cy="347985"/>
            </a:xfrm>
            <a:prstGeom prst="bentConnector3">
              <a:avLst>
                <a:gd name="adj1" fmla="val 50000"/>
              </a:avLst>
            </a:prstGeom>
            <a:ln>
              <a:solidFill>
                <a:schemeClr val="tx2"/>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22" name="Elbow Connector 107">
              <a:extLst>
                <a:ext uri="{FF2B5EF4-FFF2-40B4-BE49-F238E27FC236}">
                  <a16:creationId xmlns:a16="http://schemas.microsoft.com/office/drawing/2014/main" id="{7C16AEF9-3E31-C24A-B441-7141F01B4759}"/>
                </a:ext>
              </a:extLst>
            </p:cNvPr>
            <p:cNvCxnSpPr>
              <a:cxnSpLocks/>
            </p:cNvCxnSpPr>
            <p:nvPr>
              <p:custDataLst>
                <p:tags r:id="rId5"/>
              </p:custDataLst>
            </p:nvPr>
          </p:nvCxnSpPr>
          <p:spPr>
            <a:xfrm rot="16200000" flipV="1">
              <a:off x="6816390" y="4033603"/>
              <a:ext cx="394711" cy="829858"/>
            </a:xfrm>
            <a:prstGeom prst="bentConnector3">
              <a:avLst>
                <a:gd name="adj1" fmla="val 50000"/>
              </a:avLst>
            </a:prstGeom>
            <a:ln>
              <a:solidFill>
                <a:schemeClr val="tx2"/>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90C6B4-F394-E549-BDBE-355424EF1350}"/>
                </a:ext>
              </a:extLst>
            </p:cNvPr>
            <p:cNvCxnSpPr>
              <a:stCxn id="18" idx="2"/>
              <a:endCxn id="23" idx="0"/>
            </p:cNvCxnSpPr>
            <p:nvPr>
              <p:custDataLst>
                <p:tags r:id="rId6"/>
              </p:custDataLst>
            </p:nvPr>
          </p:nvCxnSpPr>
          <p:spPr>
            <a:xfrm flipH="1">
              <a:off x="6250831" y="5019055"/>
              <a:ext cx="1" cy="181983"/>
            </a:xfrm>
            <a:prstGeom prst="line">
              <a:avLst/>
            </a:prstGeom>
            <a:ln>
              <a:solidFill>
                <a:schemeClr val="tx2"/>
              </a:solidFill>
              <a:prstDash val="dash"/>
            </a:ln>
            <a:effectLst>
              <a:softEdge rad="0"/>
            </a:effectLst>
          </p:spPr>
          <p:style>
            <a:lnRef idx="1">
              <a:schemeClr val="accent1"/>
            </a:lnRef>
            <a:fillRef idx="0">
              <a:schemeClr val="accent1"/>
            </a:fillRef>
            <a:effectRef idx="0">
              <a:schemeClr val="accent1"/>
            </a:effectRef>
            <a:fontRef idx="minor">
              <a:schemeClr val="tx1"/>
            </a:fontRef>
          </p:style>
        </p:cxnSp>
        <p:sp>
          <p:nvSpPr>
            <p:cNvPr id="27" name="ColumnHeader">
              <a:extLst>
                <a:ext uri="{FF2B5EF4-FFF2-40B4-BE49-F238E27FC236}">
                  <a16:creationId xmlns:a16="http://schemas.microsoft.com/office/drawing/2014/main" id="{23121500-9ADF-7943-80DB-F85FA1FAF7F0}"/>
                </a:ext>
              </a:extLst>
            </p:cNvPr>
            <p:cNvSpPr>
              <a:spLocks noChangeArrowheads="1"/>
            </p:cNvSpPr>
            <p:nvPr>
              <p:custDataLst>
                <p:tags r:id="rId7"/>
              </p:custDataLst>
            </p:nvPr>
          </p:nvSpPr>
          <p:spPr bwMode="gray">
            <a:xfrm>
              <a:off x="5462936" y="2379606"/>
              <a:ext cx="2173079" cy="653867"/>
            </a:xfrm>
            <a:prstGeom prst="rect">
              <a:avLst/>
            </a:prstGeom>
            <a:noFill/>
            <a:ln w="9525" algn="ctr">
              <a:noFill/>
              <a:miter lim="800000"/>
              <a:headEnd type="none" w="lg" len="lg"/>
              <a:tailEnd type="none" w="lg" len="lg"/>
            </a:ln>
            <a:effectLst>
              <a:outerShdw dist="25400" dir="5400000" sx="99000" sy="99000" algn="ctr" rotWithShape="0">
                <a:schemeClr val="tx2"/>
              </a:outerShdw>
              <a:softEdge rad="0"/>
            </a:effectLst>
          </p:spPr>
          <p:txBody>
            <a:bodyPr wrap="square" tIns="91440" bIns="91440" anchor="b">
              <a:spAutoFit/>
            </a:bodyPr>
            <a:lstStyle/>
            <a:p>
              <a:pPr algn="ctr" defTabSz="457200"/>
              <a:r>
                <a:rPr lang="en-GB" sz="1600" b="1" dirty="0">
                  <a:solidFill>
                    <a:schemeClr val="tx2"/>
                  </a:solidFill>
                  <a:latin typeface="Arial" panose="020B0604020202020204" pitchFamily="34" charset="0"/>
                  <a:cs typeface="Arial" panose="020B0604020202020204" pitchFamily="34" charset="0"/>
                </a:rPr>
                <a:t>Traditional</a:t>
              </a:r>
            </a:p>
            <a:p>
              <a:pPr algn="ctr" defTabSz="457200"/>
              <a:r>
                <a:rPr lang="en-GB" sz="1600" b="1" dirty="0">
                  <a:solidFill>
                    <a:schemeClr val="tx2"/>
                  </a:solidFill>
                  <a:latin typeface="Arial" panose="020B0604020202020204" pitchFamily="34" charset="0"/>
                  <a:cs typeface="Arial" panose="020B0604020202020204" pitchFamily="34" charset="0"/>
                </a:rPr>
                <a:t> placement model</a:t>
              </a:r>
            </a:p>
          </p:txBody>
        </p:sp>
        <p:sp>
          <p:nvSpPr>
            <p:cNvPr id="28" name="ColumnHeader">
              <a:extLst>
                <a:ext uri="{FF2B5EF4-FFF2-40B4-BE49-F238E27FC236}">
                  <a16:creationId xmlns:a16="http://schemas.microsoft.com/office/drawing/2014/main" id="{8EA0AE6F-23F9-1A40-82B4-41AA054E325F}"/>
                </a:ext>
              </a:extLst>
            </p:cNvPr>
            <p:cNvSpPr>
              <a:spLocks noChangeArrowheads="1"/>
            </p:cNvSpPr>
            <p:nvPr>
              <p:custDataLst>
                <p:tags r:id="rId8"/>
              </p:custDataLst>
            </p:nvPr>
          </p:nvSpPr>
          <p:spPr bwMode="gray">
            <a:xfrm>
              <a:off x="9174595" y="2379606"/>
              <a:ext cx="2173079" cy="653867"/>
            </a:xfrm>
            <a:prstGeom prst="rect">
              <a:avLst/>
            </a:prstGeom>
            <a:noFill/>
            <a:ln w="9525" algn="ctr">
              <a:noFill/>
              <a:miter lim="800000"/>
              <a:headEnd type="none" w="lg" len="lg"/>
              <a:tailEnd type="none" w="lg" len="lg"/>
            </a:ln>
            <a:effectLst>
              <a:outerShdw dist="25400" dir="5400000" sx="99000" sy="99000" algn="ctr" rotWithShape="0">
                <a:schemeClr val="tx2"/>
              </a:outerShdw>
              <a:softEdge rad="0"/>
            </a:effectLst>
          </p:spPr>
          <p:txBody>
            <a:bodyPr wrap="square" lIns="91440" tIns="91440" rIns="91440" bIns="91440" anchor="b">
              <a:spAutoFit/>
            </a:bodyPr>
            <a:lstStyle/>
            <a:p>
              <a:pPr algn="ctr" defTabSz="457200"/>
              <a:r>
                <a:rPr lang="en-GB" sz="1600" b="1" dirty="0">
                  <a:solidFill>
                    <a:schemeClr val="tx2"/>
                  </a:solidFill>
                  <a:latin typeface="Arial" panose="020B0604020202020204" pitchFamily="34" charset="0"/>
                  <a:cs typeface="Arial" panose="020B0604020202020204" pitchFamily="34" charset="0"/>
                </a:rPr>
                <a:t>Participant </a:t>
              </a:r>
            </a:p>
            <a:p>
              <a:pPr algn="ctr" defTabSz="457200"/>
              <a:r>
                <a:rPr lang="en-GB" sz="1600" b="1" dirty="0">
                  <a:solidFill>
                    <a:schemeClr val="tx2"/>
                  </a:solidFill>
                  <a:latin typeface="Arial" panose="020B0604020202020204" pitchFamily="34" charset="0"/>
                  <a:cs typeface="Arial" panose="020B0604020202020204" pitchFamily="34" charset="0"/>
                </a:rPr>
                <a:t>unit Model</a:t>
              </a:r>
            </a:p>
          </p:txBody>
        </p:sp>
        <p:sp>
          <p:nvSpPr>
            <p:cNvPr id="29" name="Rectangle 28">
              <a:extLst>
                <a:ext uri="{FF2B5EF4-FFF2-40B4-BE49-F238E27FC236}">
                  <a16:creationId xmlns:a16="http://schemas.microsoft.com/office/drawing/2014/main" id="{86066CF3-86EC-4E4D-80C5-A7393AB25E98}"/>
                </a:ext>
              </a:extLst>
            </p:cNvPr>
            <p:cNvSpPr/>
            <p:nvPr>
              <p:custDataLst>
                <p:tags r:id="rId9"/>
              </p:custDataLst>
            </p:nvPr>
          </p:nvSpPr>
          <p:spPr>
            <a:xfrm>
              <a:off x="9975992" y="3879367"/>
              <a:ext cx="570286" cy="354536"/>
            </a:xfrm>
            <a:prstGeom prst="rect">
              <a:avLst/>
            </a:prstGeom>
            <a:solidFill>
              <a:schemeClr val="tx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68579" tIns="67499" rIns="68579" bIns="67499" rtlCol="0" anchor="ctr" anchorCtr="0"/>
            <a:lstStyle/>
            <a:p>
              <a:pPr algn="ctr" defTabSz="457200"/>
              <a:r>
                <a:rPr lang="en-GB" sz="1100" dirty="0">
                  <a:solidFill>
                    <a:srgbClr val="FFFFFF"/>
                  </a:solidFill>
                  <a:latin typeface="Arial" panose="020B0604020202020204" pitchFamily="34" charset="0"/>
                  <a:cs typeface="Arial" panose="020B0604020202020204" pitchFamily="34" charset="0"/>
                </a:rPr>
                <a:t>CSW</a:t>
              </a:r>
            </a:p>
          </p:txBody>
        </p:sp>
        <p:cxnSp>
          <p:nvCxnSpPr>
            <p:cNvPr id="30" name="Shape 166">
              <a:extLst>
                <a:ext uri="{FF2B5EF4-FFF2-40B4-BE49-F238E27FC236}">
                  <a16:creationId xmlns:a16="http://schemas.microsoft.com/office/drawing/2014/main" id="{84339F28-998B-AE40-8823-D19F557DE925}"/>
                </a:ext>
              </a:extLst>
            </p:cNvPr>
            <p:cNvCxnSpPr/>
            <p:nvPr>
              <p:custDataLst>
                <p:tags r:id="rId10"/>
              </p:custDataLst>
            </p:nvPr>
          </p:nvCxnSpPr>
          <p:spPr>
            <a:xfrm rot="5400000" flipH="1" flipV="1">
              <a:off x="9576947" y="3818113"/>
              <a:ext cx="273830" cy="1105834"/>
            </a:xfrm>
            <a:prstGeom prst="bentConnector3">
              <a:avLst>
                <a:gd name="adj1" fmla="val 50000"/>
              </a:avLst>
            </a:prstGeom>
            <a:ln>
              <a:solidFill>
                <a:schemeClr val="tx2"/>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31" name="Shape 169">
              <a:extLst>
                <a:ext uri="{FF2B5EF4-FFF2-40B4-BE49-F238E27FC236}">
                  <a16:creationId xmlns:a16="http://schemas.microsoft.com/office/drawing/2014/main" id="{6EBDC57C-EF04-3444-AD93-C31FEE3E7AEA}"/>
                </a:ext>
              </a:extLst>
            </p:cNvPr>
            <p:cNvCxnSpPr/>
            <p:nvPr>
              <p:custDataLst>
                <p:tags r:id="rId11"/>
              </p:custDataLst>
            </p:nvPr>
          </p:nvCxnSpPr>
          <p:spPr>
            <a:xfrm rot="5400000" flipH="1" flipV="1">
              <a:off x="9979699" y="4224130"/>
              <a:ext cx="286296" cy="293711"/>
            </a:xfrm>
            <a:prstGeom prst="bentConnector3">
              <a:avLst>
                <a:gd name="adj1" fmla="val 50000"/>
              </a:avLst>
            </a:prstGeom>
            <a:ln>
              <a:solidFill>
                <a:schemeClr val="tx2"/>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32" name="Elbow Connector 120">
              <a:extLst>
                <a:ext uri="{FF2B5EF4-FFF2-40B4-BE49-F238E27FC236}">
                  <a16:creationId xmlns:a16="http://schemas.microsoft.com/office/drawing/2014/main" id="{0B430F16-9EDC-C944-AB1C-2255B43BEA71}"/>
                </a:ext>
              </a:extLst>
            </p:cNvPr>
            <p:cNvCxnSpPr/>
            <p:nvPr>
              <p:custDataLst>
                <p:tags r:id="rId12"/>
              </p:custDataLst>
            </p:nvPr>
          </p:nvCxnSpPr>
          <p:spPr>
            <a:xfrm rot="16200000" flipV="1">
              <a:off x="10755967" y="3737518"/>
              <a:ext cx="289279" cy="1267655"/>
            </a:xfrm>
            <a:prstGeom prst="bentConnector3">
              <a:avLst>
                <a:gd name="adj1" fmla="val 50000"/>
              </a:avLst>
            </a:prstGeom>
            <a:ln>
              <a:solidFill>
                <a:schemeClr val="tx2"/>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222A980-D358-6545-8422-1EB3B138EC9B}"/>
                </a:ext>
              </a:extLst>
            </p:cNvPr>
            <p:cNvSpPr/>
            <p:nvPr>
              <p:custDataLst>
                <p:tags r:id="rId13"/>
              </p:custDataLst>
            </p:nvPr>
          </p:nvSpPr>
          <p:spPr>
            <a:xfrm>
              <a:off x="9606458" y="4507945"/>
              <a:ext cx="739067" cy="354748"/>
            </a:xfrm>
            <a:prstGeom prst="rect">
              <a:avLst/>
            </a:prstGeom>
            <a:solidFill>
              <a:schemeClr val="tx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r>
                <a:rPr lang="en-GB" sz="1100">
                  <a:solidFill>
                    <a:srgbClr val="FFFFFF"/>
                  </a:solidFill>
                  <a:latin typeface="Arial" panose="020B0604020202020204" pitchFamily="34" charset="0"/>
                  <a:cs typeface="Arial" panose="020B0604020202020204" pitchFamily="34" charset="0"/>
                </a:rPr>
                <a:t>Participant</a:t>
              </a:r>
            </a:p>
          </p:txBody>
        </p:sp>
        <p:cxnSp>
          <p:nvCxnSpPr>
            <p:cNvPr id="34" name="Straight Arrow Connector 33">
              <a:extLst>
                <a:ext uri="{FF2B5EF4-FFF2-40B4-BE49-F238E27FC236}">
                  <a16:creationId xmlns:a16="http://schemas.microsoft.com/office/drawing/2014/main" id="{0E6F26E3-8D5B-2C45-9886-0C9E65A22617}"/>
                </a:ext>
              </a:extLst>
            </p:cNvPr>
            <p:cNvCxnSpPr/>
            <p:nvPr>
              <p:custDataLst>
                <p:tags r:id="rId14"/>
              </p:custDataLst>
            </p:nvPr>
          </p:nvCxnSpPr>
          <p:spPr>
            <a:xfrm>
              <a:off x="11616995" y="4019471"/>
              <a:ext cx="0" cy="0"/>
            </a:xfrm>
            <a:prstGeom prst="straightConnector1">
              <a:avLst/>
            </a:prstGeom>
            <a:ln>
              <a:solidFill>
                <a:schemeClr val="bg2"/>
              </a:solidFill>
              <a:tailEnd type="stealth" w="lg" len="lg"/>
            </a:ln>
            <a:effectLst>
              <a:softEdge rad="0"/>
            </a:effectLst>
          </p:spPr>
          <p:style>
            <a:lnRef idx="1">
              <a:schemeClr val="accent1"/>
            </a:lnRef>
            <a:fillRef idx="0">
              <a:schemeClr val="accent1"/>
            </a:fillRef>
            <a:effectRef idx="0">
              <a:schemeClr val="accent1"/>
            </a:effectRef>
            <a:fontRef idx="minor">
              <a:schemeClr val="tx1"/>
            </a:fontRef>
          </p:style>
        </p:cxnSp>
        <p:cxnSp>
          <p:nvCxnSpPr>
            <p:cNvPr id="35" name="Shape 48">
              <a:extLst>
                <a:ext uri="{FF2B5EF4-FFF2-40B4-BE49-F238E27FC236}">
                  <a16:creationId xmlns:a16="http://schemas.microsoft.com/office/drawing/2014/main" id="{9A8EF0B7-6685-1C4C-BCC1-762BF54BC828}"/>
                </a:ext>
              </a:extLst>
            </p:cNvPr>
            <p:cNvCxnSpPr>
              <a:cxnSpLocks/>
              <a:stCxn id="16" idx="0"/>
            </p:cNvCxnSpPr>
            <p:nvPr>
              <p:custDataLst>
                <p:tags r:id="rId15"/>
              </p:custDataLst>
            </p:nvPr>
          </p:nvCxnSpPr>
          <p:spPr>
            <a:xfrm rot="5400000" flipH="1" flipV="1">
              <a:off x="6983795" y="3090431"/>
              <a:ext cx="384350" cy="1154309"/>
            </a:xfrm>
            <a:prstGeom prst="bentConnector2">
              <a:avLst/>
            </a:prstGeom>
            <a:ln>
              <a:solidFill>
                <a:schemeClr val="tx2"/>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BB33ABC-0460-7648-BA49-BD4BBC069334}"/>
                </a:ext>
              </a:extLst>
            </p:cNvPr>
            <p:cNvSpPr/>
            <p:nvPr>
              <p:custDataLst>
                <p:tags r:id="rId16"/>
              </p:custDataLst>
            </p:nvPr>
          </p:nvSpPr>
          <p:spPr>
            <a:xfrm>
              <a:off x="7708227" y="3314287"/>
              <a:ext cx="1511460" cy="347644"/>
            </a:xfrm>
            <a:prstGeom prst="rect">
              <a:avLst/>
            </a:prstGeom>
            <a:solidFill>
              <a:schemeClr val="accent1"/>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pPr algn="ctr" defTabSz="457200"/>
              <a:r>
                <a:rPr lang="en-GB" sz="1300" b="1" dirty="0">
                  <a:solidFill>
                    <a:schemeClr val="bg1"/>
                  </a:solidFill>
                  <a:latin typeface="Arial" panose="020B0604020202020204" pitchFamily="34" charset="0"/>
                  <a:cs typeface="Arial" panose="020B0604020202020204" pitchFamily="34" charset="0"/>
                </a:rPr>
                <a:t>Service manager</a:t>
              </a:r>
            </a:p>
          </p:txBody>
        </p:sp>
        <p:cxnSp>
          <p:nvCxnSpPr>
            <p:cNvPr id="37" name="Shape 60">
              <a:extLst>
                <a:ext uri="{FF2B5EF4-FFF2-40B4-BE49-F238E27FC236}">
                  <a16:creationId xmlns:a16="http://schemas.microsoft.com/office/drawing/2014/main" id="{9EF21190-6B89-A64E-AD72-3E6C02BF2BF4}"/>
                </a:ext>
              </a:extLst>
            </p:cNvPr>
            <p:cNvCxnSpPr>
              <a:cxnSpLocks/>
              <a:stCxn id="36" idx="3"/>
              <a:endCxn id="29" idx="0"/>
            </p:cNvCxnSpPr>
            <p:nvPr>
              <p:custDataLst>
                <p:tags r:id="rId17"/>
              </p:custDataLst>
            </p:nvPr>
          </p:nvCxnSpPr>
          <p:spPr>
            <a:xfrm>
              <a:off x="9219687" y="3488108"/>
              <a:ext cx="1041448" cy="391258"/>
            </a:xfrm>
            <a:prstGeom prst="bentConnector2">
              <a:avLst/>
            </a:prstGeom>
            <a:ln>
              <a:solidFill>
                <a:schemeClr val="tx2"/>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7569211-87BF-F049-8899-D43ACF8C17B7}"/>
                </a:ext>
              </a:extLst>
            </p:cNvPr>
            <p:cNvSpPr/>
            <p:nvPr>
              <p:custDataLst>
                <p:tags r:id="rId18"/>
              </p:custDataLst>
            </p:nvPr>
          </p:nvSpPr>
          <p:spPr>
            <a:xfrm>
              <a:off x="7728992" y="2340000"/>
              <a:ext cx="1463958" cy="347644"/>
            </a:xfrm>
            <a:prstGeom prst="rect">
              <a:avLst/>
            </a:prstGeom>
            <a:solidFill>
              <a:schemeClr val="accent1"/>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r>
                <a:rPr lang="en-GB" sz="1300" b="1" dirty="0">
                  <a:solidFill>
                    <a:schemeClr val="bg1"/>
                  </a:solidFill>
                  <a:latin typeface="Arial" panose="020B0604020202020204" pitchFamily="34" charset="0"/>
                  <a:cs typeface="Arial" panose="020B0604020202020204" pitchFamily="34" charset="0"/>
                </a:rPr>
                <a:t>DCS</a:t>
              </a:r>
            </a:p>
          </p:txBody>
        </p:sp>
        <p:cxnSp>
          <p:nvCxnSpPr>
            <p:cNvPr id="40" name="Straight Connector 39">
              <a:extLst>
                <a:ext uri="{FF2B5EF4-FFF2-40B4-BE49-F238E27FC236}">
                  <a16:creationId xmlns:a16="http://schemas.microsoft.com/office/drawing/2014/main" id="{7ABCE0AE-C694-BE45-AE13-A751F66196E4}"/>
                </a:ext>
              </a:extLst>
            </p:cNvPr>
            <p:cNvCxnSpPr>
              <a:cxnSpLocks/>
              <a:stCxn id="36" idx="0"/>
              <a:endCxn id="38" idx="2"/>
            </p:cNvCxnSpPr>
            <p:nvPr>
              <p:custDataLst>
                <p:tags r:id="rId19"/>
              </p:custDataLst>
            </p:nvPr>
          </p:nvCxnSpPr>
          <p:spPr>
            <a:xfrm flipH="1" flipV="1">
              <a:off x="8460971" y="2687644"/>
              <a:ext cx="2986" cy="626643"/>
            </a:xfrm>
            <a:prstGeom prst="line">
              <a:avLst/>
            </a:prstGeom>
            <a:ln>
              <a:solidFill>
                <a:schemeClr val="bg2"/>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1ADC77E0-A1E5-454A-A2BE-1752253AB326}"/>
                </a:ext>
              </a:extLst>
            </p:cNvPr>
            <p:cNvSpPr/>
            <p:nvPr>
              <p:custDataLst>
                <p:tags r:id="rId20"/>
              </p:custDataLst>
            </p:nvPr>
          </p:nvSpPr>
          <p:spPr>
            <a:xfrm>
              <a:off x="8828019" y="4513097"/>
              <a:ext cx="739067" cy="354748"/>
            </a:xfrm>
            <a:prstGeom prst="rect">
              <a:avLst/>
            </a:prstGeom>
            <a:solidFill>
              <a:schemeClr val="tx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r>
                <a:rPr lang="en-GB" sz="1100">
                  <a:solidFill>
                    <a:srgbClr val="FFFFFF"/>
                  </a:solidFill>
                  <a:latin typeface="Arial" panose="020B0604020202020204" pitchFamily="34" charset="0"/>
                  <a:cs typeface="Arial" panose="020B0604020202020204" pitchFamily="34" charset="0"/>
                </a:rPr>
                <a:t>Participant</a:t>
              </a:r>
            </a:p>
          </p:txBody>
        </p:sp>
        <p:sp>
          <p:nvSpPr>
            <p:cNvPr id="42" name="Rectangle 41">
              <a:extLst>
                <a:ext uri="{FF2B5EF4-FFF2-40B4-BE49-F238E27FC236}">
                  <a16:creationId xmlns:a16="http://schemas.microsoft.com/office/drawing/2014/main" id="{008C7984-0540-B844-82A4-A0A0ECFB3D24}"/>
                </a:ext>
              </a:extLst>
            </p:cNvPr>
            <p:cNvSpPr/>
            <p:nvPr>
              <p:custDataLst>
                <p:tags r:id="rId21"/>
              </p:custDataLst>
            </p:nvPr>
          </p:nvSpPr>
          <p:spPr>
            <a:xfrm>
              <a:off x="10373112" y="4512372"/>
              <a:ext cx="739067" cy="354748"/>
            </a:xfrm>
            <a:prstGeom prst="rect">
              <a:avLst/>
            </a:prstGeom>
            <a:solidFill>
              <a:schemeClr val="tx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r>
                <a:rPr lang="en-GB" sz="1100">
                  <a:solidFill>
                    <a:srgbClr val="FFFFFF"/>
                  </a:solidFill>
                  <a:latin typeface="Arial" panose="020B0604020202020204" pitchFamily="34" charset="0"/>
                  <a:cs typeface="Arial" panose="020B0604020202020204" pitchFamily="34" charset="0"/>
                </a:rPr>
                <a:t>Participant</a:t>
              </a:r>
            </a:p>
          </p:txBody>
        </p:sp>
        <p:sp>
          <p:nvSpPr>
            <p:cNvPr id="43" name="Rectangle 42">
              <a:extLst>
                <a:ext uri="{FF2B5EF4-FFF2-40B4-BE49-F238E27FC236}">
                  <a16:creationId xmlns:a16="http://schemas.microsoft.com/office/drawing/2014/main" id="{37C09471-FED3-DE4C-9EE7-AA56929C0E50}"/>
                </a:ext>
              </a:extLst>
            </p:cNvPr>
            <p:cNvSpPr/>
            <p:nvPr>
              <p:custDataLst>
                <p:tags r:id="rId22"/>
              </p:custDataLst>
            </p:nvPr>
          </p:nvSpPr>
          <p:spPr>
            <a:xfrm>
              <a:off x="11159257" y="4523182"/>
              <a:ext cx="739067" cy="354748"/>
            </a:xfrm>
            <a:prstGeom prst="rect">
              <a:avLst/>
            </a:prstGeom>
            <a:solidFill>
              <a:schemeClr val="tx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r>
                <a:rPr lang="en-GB" sz="1100">
                  <a:solidFill>
                    <a:srgbClr val="FFFFFF"/>
                  </a:solidFill>
                  <a:latin typeface="Arial" panose="020B0604020202020204" pitchFamily="34" charset="0"/>
                  <a:cs typeface="Arial" panose="020B0604020202020204" pitchFamily="34" charset="0"/>
                </a:rPr>
                <a:t>Participant</a:t>
              </a:r>
            </a:p>
          </p:txBody>
        </p:sp>
        <p:sp>
          <p:nvSpPr>
            <p:cNvPr id="44" name="Rectangle 43">
              <a:extLst>
                <a:ext uri="{FF2B5EF4-FFF2-40B4-BE49-F238E27FC236}">
                  <a16:creationId xmlns:a16="http://schemas.microsoft.com/office/drawing/2014/main" id="{A78AAEE8-8356-4048-B336-D1F86FD7CF88}"/>
                </a:ext>
              </a:extLst>
            </p:cNvPr>
            <p:cNvSpPr/>
            <p:nvPr>
              <p:custDataLst>
                <p:tags r:id="rId23"/>
              </p:custDataLst>
            </p:nvPr>
          </p:nvSpPr>
          <p:spPr>
            <a:xfrm>
              <a:off x="7728992" y="2817288"/>
              <a:ext cx="1463958" cy="347644"/>
            </a:xfrm>
            <a:prstGeom prst="rect">
              <a:avLst/>
            </a:prstGeom>
            <a:solidFill>
              <a:schemeClr val="accent1"/>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r>
                <a:rPr lang="en-GB" sz="1300" b="1" dirty="0">
                  <a:solidFill>
                    <a:schemeClr val="bg1"/>
                  </a:solidFill>
                  <a:latin typeface="Arial" panose="020B0604020202020204" pitchFamily="34" charset="0"/>
                  <a:cs typeface="Arial" panose="020B0604020202020204" pitchFamily="34" charset="0"/>
                </a:rPr>
                <a:t>AD</a:t>
              </a:r>
            </a:p>
          </p:txBody>
        </p:sp>
        <p:sp>
          <p:nvSpPr>
            <p:cNvPr id="16" name="Rectangle 15">
              <a:extLst>
                <a:ext uri="{FF2B5EF4-FFF2-40B4-BE49-F238E27FC236}">
                  <a16:creationId xmlns:a16="http://schemas.microsoft.com/office/drawing/2014/main" id="{B014CCEB-7DFD-AE4B-B940-6E3A95F054F0}"/>
                </a:ext>
              </a:extLst>
            </p:cNvPr>
            <p:cNvSpPr/>
            <p:nvPr>
              <p:custDataLst>
                <p:tags r:id="rId24"/>
              </p:custDataLst>
            </p:nvPr>
          </p:nvSpPr>
          <p:spPr>
            <a:xfrm>
              <a:off x="5906523" y="3859760"/>
              <a:ext cx="1384585" cy="386818"/>
            </a:xfrm>
            <a:prstGeom prst="rect">
              <a:avLst/>
            </a:prstGeom>
            <a:solidFill>
              <a:schemeClr val="accent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68579" tIns="67499" rIns="68579" bIns="67499" rtlCol="0" anchor="ctr" anchorCtr="0"/>
            <a:lstStyle/>
            <a:p>
              <a:pPr algn="ctr" defTabSz="457200"/>
              <a:r>
                <a:rPr lang="en-GB" sz="1050" dirty="0">
                  <a:solidFill>
                    <a:srgbClr val="FFFFFF"/>
                  </a:solidFill>
                  <a:latin typeface="Arial" panose="020B0604020202020204" pitchFamily="34" charset="0"/>
                  <a:cs typeface="Arial" panose="020B0604020202020204" pitchFamily="34" charset="0"/>
                </a:rPr>
                <a:t>Team manager</a:t>
              </a:r>
            </a:p>
          </p:txBody>
        </p:sp>
        <p:sp>
          <p:nvSpPr>
            <p:cNvPr id="14" name="Rectangle 13">
              <a:extLst>
                <a:ext uri="{FF2B5EF4-FFF2-40B4-BE49-F238E27FC236}">
                  <a16:creationId xmlns:a16="http://schemas.microsoft.com/office/drawing/2014/main" id="{EB678AC8-9664-8A42-8590-8F1686363DEB}"/>
                </a:ext>
              </a:extLst>
            </p:cNvPr>
            <p:cNvSpPr/>
            <p:nvPr>
              <p:custDataLst>
                <p:tags r:id="rId25"/>
              </p:custDataLst>
            </p:nvPr>
          </p:nvSpPr>
          <p:spPr>
            <a:xfrm>
              <a:off x="7196052" y="4656365"/>
              <a:ext cx="460839" cy="361072"/>
            </a:xfrm>
            <a:prstGeom prst="rect">
              <a:avLst/>
            </a:prstGeom>
            <a:solidFill>
              <a:schemeClr val="accent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endParaRPr lang="en-GB" sz="1050" b="1" dirty="0">
                <a:solidFill>
                  <a:srgbClr val="FFFFFF"/>
                </a:solidFill>
                <a:latin typeface="Arial" panose="020B0604020202020204" pitchFamily="34" charset="0"/>
                <a:cs typeface="Arial" pitchFamily="34" charset="0"/>
              </a:endParaRPr>
            </a:p>
          </p:txBody>
        </p:sp>
        <p:sp>
          <p:nvSpPr>
            <p:cNvPr id="19" name="Rectangle 18">
              <a:extLst>
                <a:ext uri="{FF2B5EF4-FFF2-40B4-BE49-F238E27FC236}">
                  <a16:creationId xmlns:a16="http://schemas.microsoft.com/office/drawing/2014/main" id="{9E4B1447-D8AC-9A4D-B5AE-D02339F3534E}"/>
                </a:ext>
              </a:extLst>
            </p:cNvPr>
            <p:cNvSpPr/>
            <p:nvPr>
              <p:custDataLst>
                <p:tags r:id="rId26"/>
              </p:custDataLst>
            </p:nvPr>
          </p:nvSpPr>
          <p:spPr>
            <a:xfrm>
              <a:off x="7198255" y="4641288"/>
              <a:ext cx="460839" cy="361072"/>
            </a:xfrm>
            <a:prstGeom prst="rect">
              <a:avLst/>
            </a:prstGeom>
            <a:solidFill>
              <a:schemeClr val="accent2"/>
            </a:solidFill>
            <a:ln w="6350">
              <a:solidFill>
                <a:schemeClr val="bg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r>
                <a:rPr lang="en-GB" sz="1050" dirty="0">
                  <a:solidFill>
                    <a:srgbClr val="FFFFFF"/>
                  </a:solidFill>
                  <a:latin typeface="Arial" panose="020B0604020202020204" pitchFamily="34" charset="0"/>
                  <a:cs typeface="Arial" panose="020B0604020202020204" pitchFamily="34" charset="0"/>
                </a:rPr>
                <a:t>SWs </a:t>
              </a:r>
            </a:p>
          </p:txBody>
        </p:sp>
        <p:sp>
          <p:nvSpPr>
            <p:cNvPr id="17" name="Rectangle 16">
              <a:extLst>
                <a:ext uri="{FF2B5EF4-FFF2-40B4-BE49-F238E27FC236}">
                  <a16:creationId xmlns:a16="http://schemas.microsoft.com/office/drawing/2014/main" id="{9B36BAD3-12A4-4641-AD7A-AD45811C1E83}"/>
                </a:ext>
              </a:extLst>
            </p:cNvPr>
            <p:cNvSpPr/>
            <p:nvPr>
              <p:custDataLst>
                <p:tags r:id="rId27"/>
              </p:custDataLst>
            </p:nvPr>
          </p:nvSpPr>
          <p:spPr>
            <a:xfrm>
              <a:off x="5479156" y="4657985"/>
              <a:ext cx="460840" cy="361069"/>
            </a:xfrm>
            <a:prstGeom prst="rect">
              <a:avLst/>
            </a:prstGeom>
            <a:solidFill>
              <a:schemeClr val="accent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68579" tIns="67499" rIns="68579" bIns="67499" rtlCol="0" anchor="ctr" anchorCtr="0"/>
            <a:lstStyle/>
            <a:p>
              <a:pPr algn="ctr" defTabSz="457200"/>
              <a:r>
                <a:rPr lang="en-GB" sz="1050" dirty="0">
                  <a:solidFill>
                    <a:srgbClr val="FFFFFF"/>
                  </a:solidFill>
                  <a:latin typeface="Arial" panose="020B0604020202020204" pitchFamily="34" charset="0"/>
                  <a:cs typeface="Arial" panose="020B0604020202020204" pitchFamily="34" charset="0"/>
                </a:rPr>
                <a:t>SW</a:t>
              </a:r>
            </a:p>
          </p:txBody>
        </p:sp>
        <p:sp>
          <p:nvSpPr>
            <p:cNvPr id="18" name="Rectangle 17">
              <a:extLst>
                <a:ext uri="{FF2B5EF4-FFF2-40B4-BE49-F238E27FC236}">
                  <a16:creationId xmlns:a16="http://schemas.microsoft.com/office/drawing/2014/main" id="{DD23F426-170A-2C4C-BBB6-7A5EC2E8937E}"/>
                </a:ext>
              </a:extLst>
            </p:cNvPr>
            <p:cNvSpPr/>
            <p:nvPr>
              <p:custDataLst>
                <p:tags r:id="rId28"/>
              </p:custDataLst>
            </p:nvPr>
          </p:nvSpPr>
          <p:spPr>
            <a:xfrm>
              <a:off x="6020411" y="4657982"/>
              <a:ext cx="460839" cy="361072"/>
            </a:xfrm>
            <a:prstGeom prst="rect">
              <a:avLst/>
            </a:prstGeom>
            <a:solidFill>
              <a:schemeClr val="accent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r>
                <a:rPr lang="en-GB" sz="800" dirty="0">
                  <a:solidFill>
                    <a:srgbClr val="FFFFFF"/>
                  </a:solidFill>
                  <a:latin typeface="Arial" panose="020B0604020202020204" pitchFamily="34" charset="0"/>
                  <a:cs typeface="Arial" panose="020B0604020202020204" pitchFamily="34" charset="0"/>
                </a:rPr>
                <a:t>Practice educator </a:t>
              </a:r>
            </a:p>
          </p:txBody>
        </p:sp>
        <p:sp>
          <p:nvSpPr>
            <p:cNvPr id="23" name="Rectangle 22">
              <a:extLst>
                <a:ext uri="{FF2B5EF4-FFF2-40B4-BE49-F238E27FC236}">
                  <a16:creationId xmlns:a16="http://schemas.microsoft.com/office/drawing/2014/main" id="{FDB7E5FB-55FA-B748-BDA5-5314CB1FE030}"/>
                </a:ext>
              </a:extLst>
            </p:cNvPr>
            <p:cNvSpPr/>
            <p:nvPr>
              <p:custDataLst>
                <p:tags r:id="rId29"/>
              </p:custDataLst>
            </p:nvPr>
          </p:nvSpPr>
          <p:spPr>
            <a:xfrm>
              <a:off x="6020411" y="5201037"/>
              <a:ext cx="460838" cy="361072"/>
            </a:xfrm>
            <a:prstGeom prst="rect">
              <a:avLst/>
            </a:prstGeom>
            <a:solidFill>
              <a:schemeClr val="accent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r>
                <a:rPr lang="en-GB" sz="900">
                  <a:solidFill>
                    <a:srgbClr val="FFFFFF"/>
                  </a:solidFill>
                  <a:latin typeface="Arial" panose="020B0604020202020204" pitchFamily="34" charset="0"/>
                  <a:cs typeface="Arial" panose="020B0604020202020204" pitchFamily="34" charset="0"/>
                </a:rPr>
                <a:t>Student</a:t>
              </a:r>
            </a:p>
          </p:txBody>
        </p:sp>
        <p:cxnSp>
          <p:nvCxnSpPr>
            <p:cNvPr id="46" name="Straight Connector 45">
              <a:extLst>
                <a:ext uri="{FF2B5EF4-FFF2-40B4-BE49-F238E27FC236}">
                  <a16:creationId xmlns:a16="http://schemas.microsoft.com/office/drawing/2014/main" id="{203EC30B-5EBC-E049-93C0-FFFE1AF60545}"/>
                </a:ext>
              </a:extLst>
            </p:cNvPr>
            <p:cNvCxnSpPr>
              <a:cxnSpLocks/>
            </p:cNvCxnSpPr>
            <p:nvPr/>
          </p:nvCxnSpPr>
          <p:spPr>
            <a:xfrm>
              <a:off x="6851887" y="4447680"/>
              <a:ext cx="0" cy="206153"/>
            </a:xfrm>
            <a:prstGeom prst="line">
              <a:avLst/>
            </a:prstGeom>
            <a:ln>
              <a:solidFill>
                <a:schemeClr val="tx2"/>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28C07F3-BC82-BC4E-A790-9689E0549AEF}"/>
                </a:ext>
              </a:extLst>
            </p:cNvPr>
            <p:cNvSpPr/>
            <p:nvPr>
              <p:custDataLst>
                <p:tags r:id="rId30"/>
              </p:custDataLst>
            </p:nvPr>
          </p:nvSpPr>
          <p:spPr>
            <a:xfrm>
              <a:off x="6621468" y="4656556"/>
              <a:ext cx="460839" cy="361072"/>
            </a:xfrm>
            <a:prstGeom prst="rect">
              <a:avLst/>
            </a:prstGeom>
            <a:solidFill>
              <a:schemeClr val="accent2"/>
            </a:soli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457200"/>
              <a:r>
                <a:rPr lang="en-GB" sz="1050">
                  <a:solidFill>
                    <a:srgbClr val="FFFFFF"/>
                  </a:solidFill>
                  <a:latin typeface="Arial" panose="020B0604020202020204" pitchFamily="34" charset="0"/>
                  <a:cs typeface="Arial" panose="020B0604020202020204" pitchFamily="34" charset="0"/>
                </a:rPr>
                <a:t>SW</a:t>
              </a:r>
            </a:p>
          </p:txBody>
        </p:sp>
      </p:grpSp>
      <p:sp>
        <p:nvSpPr>
          <p:cNvPr id="50" name="Text Placeholder 2">
            <a:extLst>
              <a:ext uri="{FF2B5EF4-FFF2-40B4-BE49-F238E27FC236}">
                <a16:creationId xmlns:a16="http://schemas.microsoft.com/office/drawing/2014/main" id="{2CB89FC3-BABB-3048-9C91-DC92F19FC3B8}"/>
              </a:ext>
            </a:extLst>
          </p:cNvPr>
          <p:cNvSpPr txBox="1">
            <a:spLocks/>
          </p:cNvSpPr>
          <p:nvPr/>
        </p:nvSpPr>
        <p:spPr>
          <a:xfrm>
            <a:off x="758688" y="2340000"/>
            <a:ext cx="3969688" cy="3975307"/>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600"/>
              </a:spcBef>
              <a:buClr>
                <a:schemeClr val="accent1"/>
              </a:buClr>
            </a:pPr>
            <a:r>
              <a:rPr lang="en-US" sz="1600" dirty="0">
                <a:latin typeface="Arial" panose="020B0604020202020204" pitchFamily="34" charset="0"/>
                <a:cs typeface="Arial" panose="020B0604020202020204" pitchFamily="34" charset="0"/>
              </a:rPr>
              <a:t>Frontline and local authorities create participants units to improve the quality of practice learning and the quality of work undertaken with families</a:t>
            </a:r>
          </a:p>
          <a:p>
            <a:pPr>
              <a:lnSpc>
                <a:spcPct val="100000"/>
              </a:lnSpc>
              <a:spcBef>
                <a:spcPts val="1600"/>
              </a:spcBef>
              <a:buClr>
                <a:schemeClr val="accent1"/>
              </a:buClr>
            </a:pPr>
            <a:r>
              <a:rPr lang="en-US" sz="1600" b="1" dirty="0">
                <a:latin typeface="Arial" panose="020B0604020202020204" pitchFamily="34" charset="0"/>
                <a:cs typeface="Arial" panose="020B0604020202020204" pitchFamily="34" charset="0"/>
              </a:rPr>
              <a:t>Consultant social worker </a:t>
            </a:r>
            <a:r>
              <a:rPr lang="en-US" sz="1600" dirty="0">
                <a:latin typeface="Arial" panose="020B0604020202020204" pitchFamily="34" charset="0"/>
                <a:cs typeface="Arial" panose="020B0604020202020204" pitchFamily="34" charset="0"/>
              </a:rPr>
              <a:t>posts are established to encourage the best practitioners to stay in practice and demonstrate practice skill to participants.</a:t>
            </a:r>
          </a:p>
          <a:p>
            <a:pPr>
              <a:lnSpc>
                <a:spcPct val="100000"/>
              </a:lnSpc>
              <a:spcBef>
                <a:spcPts val="1600"/>
              </a:spcBef>
              <a:buClr>
                <a:schemeClr val="accent1"/>
              </a:buClr>
            </a:pPr>
            <a:r>
              <a:rPr lang="en-US" sz="1600" dirty="0">
                <a:latin typeface="Arial" panose="020B0604020202020204" pitchFamily="34" charset="0"/>
                <a:cs typeface="Arial" panose="020B0604020202020204" pitchFamily="34" charset="0"/>
              </a:rPr>
              <a:t>The Unit shares casework and the CSW and participants jointly work with families so new professionals are immersed in the practice of the best social workers.</a:t>
            </a:r>
          </a:p>
        </p:txBody>
      </p:sp>
      <p:cxnSp>
        <p:nvCxnSpPr>
          <p:cNvPr id="51" name="Straight Connector 50">
            <a:extLst>
              <a:ext uri="{FF2B5EF4-FFF2-40B4-BE49-F238E27FC236}">
                <a16:creationId xmlns:a16="http://schemas.microsoft.com/office/drawing/2014/main" id="{8348E088-C0FB-7547-8CB1-5C148986FF05}"/>
              </a:ext>
              <a:ext uri="{C183D7F6-B498-43B3-948B-1728B52AA6E4}">
                <adec:decorative xmlns:adec="http://schemas.microsoft.com/office/drawing/2017/decorative" xmlns="" val="1"/>
              </a:ext>
            </a:extLst>
          </p:cNvPr>
          <p:cNvCxnSpPr>
            <a:cxnSpLocks/>
          </p:cNvCxnSpPr>
          <p:nvPr/>
        </p:nvCxnSpPr>
        <p:spPr>
          <a:xfrm>
            <a:off x="5218128" y="757313"/>
            <a:ext cx="0" cy="537465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04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L9bp3Q5iUCiFrtYGK4JX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cwYM2URE0qsCSp.cgXLK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kVhnadNHEaLOAsFpd0Oa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Fhs1ykxPE6xd1uNtq0r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IeJ3LPLRk2.B9GO4siL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9SY6ZmnM0yYc989__.MF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Z.Jb87rjUu6jVz.hGY7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IZBHYdiwUGez5w.3WjG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a.s25bQKkCdM54gWYPZa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T5l8aPvG02tl7c0PfzTM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jQLU3baEGqwRG7Pb7_x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L9bp3Q5iUCiFrtYGK4JX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IeJ3LPLRk2.B9GO4siLJ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IeJ3LPLRk2.B9GO4siL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IeJ3LPLRk2.B9GO4siL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T5l8aPvG02tl7c0PfzTM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_cytwex4UyFksKB3RKr0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L9bp3Q5iUCiFrtYGK4JX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3MEt5VhLTEaXSbthzLUp8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0tNgqWljUC1cuRV1K8vj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bRPExDchUiC3Pw3OivhM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L2.5zcywUqwym9O8rDca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eu1BEe9X0S86BZDrDA5j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eWDKLaUY06LBeuupmh2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lapFoSgGEqDA3J1xPDd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O3lOXw1qkWmt.jWmBfU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DJxy7_ZFUiyRl6iuZ_Q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4x2bEQvH02_sTQzReEz3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XBRBpZXg0q6dqw2JoJmp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5MIdCF0o0WhwW08k.U9CQ"/>
</p:tagLst>
</file>

<file path=ppt/theme/theme1.xml><?xml version="1.0" encoding="utf-8"?>
<a:theme xmlns:a="http://schemas.openxmlformats.org/drawingml/2006/main" name="Office Theme">
  <a:themeElements>
    <a:clrScheme name="Frontline">
      <a:dk1>
        <a:srgbClr val="000000"/>
      </a:dk1>
      <a:lt1>
        <a:srgbClr val="FFFFFF"/>
      </a:lt1>
      <a:dk2>
        <a:srgbClr val="1F1F3C"/>
      </a:dk2>
      <a:lt2>
        <a:srgbClr val="E2DDD3"/>
      </a:lt2>
      <a:accent1>
        <a:srgbClr val="FF050F"/>
      </a:accent1>
      <a:accent2>
        <a:srgbClr val="55B3A5"/>
      </a:accent2>
      <a:accent3>
        <a:srgbClr val="784175"/>
      </a:accent3>
      <a:accent4>
        <a:srgbClr val="F37454"/>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4FB010F764840AED64C2E8C1575FC" ma:contentTypeVersion="14" ma:contentTypeDescription="Create a new document." ma:contentTypeScope="" ma:versionID="217ccc70130699ceb4a878d6756f9a28">
  <xsd:schema xmlns:xsd="http://www.w3.org/2001/XMLSchema" xmlns:xs="http://www.w3.org/2001/XMLSchema" xmlns:p="http://schemas.microsoft.com/office/2006/metadata/properties" xmlns:ns2="b006dcae-6220-4cbc-bdd1-f62ae9a2d3ef" xmlns:ns3="535a1f9a-b86d-4beb-9da6-7bde6bb47bb6" targetNamespace="http://schemas.microsoft.com/office/2006/metadata/properties" ma:root="true" ma:fieldsID="77af2d1f62cd12ee69215574b6c73356" ns2:_="" ns3:_="">
    <xsd:import namespace="b006dcae-6220-4cbc-bdd1-f62ae9a2d3ef"/>
    <xsd:import namespace="535a1f9a-b86d-4beb-9da6-7bde6bb47b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6dcae-6220-4cbc-bdd1-f62ae9a2d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5aeeb3-3e7d-4c20-a31e-cadcc35f10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5a1f9a-b86d-4beb-9da6-7bde6bb47b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e0dca24-c025-436b-a84e-4a2115ea5851}" ma:internalName="TaxCatchAll" ma:showField="CatchAllData" ma:web="535a1f9a-b86d-4beb-9da6-7bde6bb47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06dcae-6220-4cbc-bdd1-f62ae9a2d3ef">
      <Terms xmlns="http://schemas.microsoft.com/office/infopath/2007/PartnerControls"/>
    </lcf76f155ced4ddcb4097134ff3c332f>
    <TaxCatchAll xmlns="535a1f9a-b86d-4beb-9da6-7bde6bb47bb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47F8F9-7959-481B-B188-721EFAAD3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6dcae-6220-4cbc-bdd1-f62ae9a2d3ef"/>
    <ds:schemaRef ds:uri="535a1f9a-b86d-4beb-9da6-7bde6bb47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72F06D-88D8-4C04-8621-7845F1603A8A}">
  <ds:schemaRefs>
    <ds:schemaRef ds:uri="http://purl.org/dc/term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535a1f9a-b86d-4beb-9da6-7bde6bb47bb6"/>
    <ds:schemaRef ds:uri="http://schemas.microsoft.com/office/infopath/2007/PartnerControls"/>
    <ds:schemaRef ds:uri="http://schemas.openxmlformats.org/package/2006/metadata/core-properties"/>
    <ds:schemaRef ds:uri="b006dcae-6220-4cbc-bdd1-f62ae9a2d3ef"/>
  </ds:schemaRefs>
</ds:datastoreItem>
</file>

<file path=customXml/itemProps3.xml><?xml version="1.0" encoding="utf-8"?>
<ds:datastoreItem xmlns:ds="http://schemas.openxmlformats.org/officeDocument/2006/customXml" ds:itemID="{675F0E38-D78A-415E-99AE-A0D572D45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2187</TotalTime>
  <Words>1346</Words>
  <Application>Microsoft Office PowerPoint</Application>
  <PresentationFormat>Widescreen</PresentationFormat>
  <Paragraphs>238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Franklin Gothic Book</vt:lpstr>
      <vt:lpstr>STIXGeneral-Regular</vt:lpstr>
      <vt:lpstr>Times New Roman</vt:lpstr>
      <vt:lpstr>Office Theme</vt:lpstr>
      <vt:lpstr>CONSULTANT SOCIAL WORKER Job Pack </vt:lpstr>
      <vt:lpstr>PowerPoint Presentation</vt:lpstr>
      <vt:lpstr>PowerPoint Presentation</vt:lpstr>
      <vt:lpstr>What is Frontline?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vt:lpstr>
      <vt:lpstr>FAQ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Nevs Hamling</dc:creator>
  <cp:lastModifiedBy>Furnival, Lesley</cp:lastModifiedBy>
  <cp:revision>373</cp:revision>
  <dcterms:created xsi:type="dcterms:W3CDTF">2021-08-30T10:28:02Z</dcterms:created>
  <dcterms:modified xsi:type="dcterms:W3CDTF">2022-06-01T15:41:15Z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0x01010064B4FB010F764840AED64C2E8C1575FC</vt:lpwstr>
  </property>
  <property fmtid="{D5CDD505-2E9C-101B-9397-08002B2CF9AE}" pid="3" name="MediaServiceImageTags">
    <vt:lpwstr/>
  </property>
</Properties>
</file>