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495" r:id="rId2"/>
    <p:sldId id="306" r:id="rId3"/>
    <p:sldId id="103937" r:id="rId4"/>
    <p:sldId id="103868" r:id="rId5"/>
    <p:sldId id="103866" r:id="rId6"/>
    <p:sldId id="103914" r:id="rId7"/>
    <p:sldId id="103998" r:id="rId8"/>
    <p:sldId id="274" r:id="rId9"/>
    <p:sldId id="103986" r:id="rId10"/>
    <p:sldId id="103987" r:id="rId11"/>
    <p:sldId id="103988" r:id="rId12"/>
    <p:sldId id="103989" r:id="rId13"/>
    <p:sldId id="103990" r:id="rId14"/>
    <p:sldId id="264" r:id="rId15"/>
    <p:sldId id="103991" r:id="rId16"/>
    <p:sldId id="103992" r:id="rId17"/>
    <p:sldId id="103993" r:id="rId18"/>
    <p:sldId id="103994" r:id="rId19"/>
    <p:sldId id="103996" r:id="rId20"/>
    <p:sldId id="103997" r:id="rId21"/>
    <p:sldId id="104000" r:id="rId22"/>
    <p:sldId id="302" r:id="rId23"/>
  </p:sldIdLst>
  <p:sldSz cx="17610138" cy="9906000"/>
  <p:notesSz cx="9872663" cy="67421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68" autoAdjust="0"/>
    <p:restoredTop sz="94214" autoAdjust="0"/>
  </p:normalViewPr>
  <p:slideViewPr>
    <p:cSldViewPr snapToGrid="0">
      <p:cViewPr>
        <p:scale>
          <a:sx n="33" d="100"/>
          <a:sy n="33" d="100"/>
        </p:scale>
        <p:origin x="1312" y="6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154" cy="3382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2224" y="1"/>
            <a:ext cx="4278154" cy="3382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23631-C3A7-4814-B1EF-2F361043C4B4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2963"/>
            <a:ext cx="4043363" cy="22748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267" y="3244642"/>
            <a:ext cx="7898130" cy="26547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03837"/>
            <a:ext cx="4278154" cy="3382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2224" y="6403837"/>
            <a:ext cx="4278154" cy="3382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FA416-850D-40BC-B1F0-C8FDBE0C05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516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FD115-CA3C-4324-A17F-5F0A8D7632C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627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B2157-F6F8-AAC5-9A27-3E5EFBCD5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5BBF4C-AE96-FDCB-4E3C-9253C2165E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316B2D-D4CC-5349-4C43-C170BB6EBE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E50D5-2729-5AE4-EE51-7D627B08E4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F4EB-0118-4972-B5ED-92EEB7EA26B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658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28B94-C761-F7F1-87E8-38CC9C673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1C9039-52D5-B4AF-BBC5-D4F1CC9A40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7C5E62-01F4-9E85-913E-60739FD61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3413C-2C0C-E1D1-DC95-FF890AE089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F4EB-0118-4972-B5ED-92EEB7EA26B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18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3B6C3-842C-45DE-A4F0-63399925F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9B3320-539F-3FFC-DF86-151187044D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7AF0D9-1185-9015-E302-23F102EE0D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B5090-D02A-B9A3-32A4-49B7F1843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FD115-CA3C-4324-A17F-5F0A8D7632C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236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255B9-A0BA-869B-6B2E-6B8636EDE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709F8E-9F48-B4E3-B864-8A584C470D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668661-02C4-9E4B-FA62-221D50B0A0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F7024-B226-493B-5C11-072F606F51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FD115-CA3C-4324-A17F-5F0A8D7632C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151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F4EB-0118-4972-B5ED-92EEB7EA26B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326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3BD05-2675-9D1C-505B-7BDA771CF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C1D2E6-4388-22DD-6CE3-C1DB6005F3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F4F170-AA04-C4E0-A3D5-18B89943B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2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what says the policy</a:t>
            </a:r>
          </a:p>
          <a:p>
            <a:pPr algn="l"/>
            <a:r>
              <a:rPr lang="en-GB" sz="12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what are the social expectations</a:t>
            </a:r>
          </a:p>
          <a:p>
            <a:pPr algn="l"/>
            <a:endParaRPr lang="en-GB" b="1" i="0" u="none" strike="noStrike" baseline="0" dirty="0">
              <a:solidFill>
                <a:srgbClr val="FF0000"/>
              </a:solidFill>
            </a:endParaRPr>
          </a:p>
          <a:p>
            <a:pPr algn="l"/>
            <a:r>
              <a:rPr lang="en-GB" sz="12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how the masterplan OPP responded and Phase 1 is continuing</a:t>
            </a:r>
          </a:p>
          <a:p>
            <a:pPr algn="l"/>
            <a:endParaRPr lang="en-GB" b="1" i="0" u="none" strike="noStrike" baseline="0" dirty="0">
              <a:solidFill>
                <a:srgbClr val="FF0000"/>
              </a:solidFill>
            </a:endParaRPr>
          </a:p>
          <a:p>
            <a:pPr algn="l"/>
            <a:r>
              <a:rPr lang="en-GB" sz="12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who will benefit</a:t>
            </a:r>
          </a:p>
          <a:p>
            <a:pPr algn="l"/>
            <a:r>
              <a:rPr lang="en-GB" sz="12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consideration for all the needs, visible and </a:t>
            </a:r>
            <a:r>
              <a:rPr lang="en-GB" sz="1200" b="1" i="0" u="none" strike="noStrike" baseline="0" dirty="0" err="1">
                <a:solidFill>
                  <a:srgbClr val="FF0000"/>
                </a:solidFill>
                <a:latin typeface="Arial" panose="020B0604020202020204" pitchFamily="34" charset="0"/>
              </a:rPr>
              <a:t>invsible</a:t>
            </a:r>
            <a:r>
              <a:rPr lang="en-GB" sz="12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 disabilities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AB8DB-2219-1884-7076-8FEDD3293B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FD115-CA3C-4324-A17F-5F0A8D7632C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971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524A9-EA6C-8276-7A47-88307ECFB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AD4FB9-5881-B0C7-E85A-1A8117324E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E0FD46-D683-B1A2-6421-1FE38EB2D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38084F-7767-D679-6318-E9DE75FF37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F4EB-0118-4972-B5ED-92EEB7EA26B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882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7332A-5E03-F64D-EEA7-0E573F59F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92095D-548F-9022-89C1-1BFDEE1140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8AB295-361D-48BE-92A8-B8C5B5C9D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2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what says the policy</a:t>
            </a:r>
          </a:p>
          <a:p>
            <a:pPr algn="l"/>
            <a:r>
              <a:rPr lang="en-GB" sz="12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what are the social expectations</a:t>
            </a:r>
          </a:p>
          <a:p>
            <a:pPr algn="l"/>
            <a:endParaRPr lang="en-GB" b="1" i="0" u="none" strike="noStrike" baseline="0" dirty="0">
              <a:solidFill>
                <a:srgbClr val="FF0000"/>
              </a:solidFill>
            </a:endParaRPr>
          </a:p>
          <a:p>
            <a:pPr algn="l"/>
            <a:r>
              <a:rPr lang="en-GB" sz="12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how the masterplan OPP responded and Phase 1 is continuing</a:t>
            </a:r>
          </a:p>
          <a:p>
            <a:pPr algn="l"/>
            <a:endParaRPr lang="en-GB" b="1" i="0" u="none" strike="noStrike" baseline="0" dirty="0">
              <a:solidFill>
                <a:srgbClr val="FF0000"/>
              </a:solidFill>
            </a:endParaRPr>
          </a:p>
          <a:p>
            <a:pPr algn="l"/>
            <a:r>
              <a:rPr lang="en-GB" sz="12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who will benefit</a:t>
            </a:r>
          </a:p>
          <a:p>
            <a:pPr algn="l"/>
            <a:r>
              <a:rPr lang="en-GB" sz="12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consideration for all the needs, visible and </a:t>
            </a:r>
            <a:r>
              <a:rPr lang="en-GB" sz="1200" b="1" i="0" u="none" strike="noStrike" baseline="0" dirty="0" err="1">
                <a:solidFill>
                  <a:srgbClr val="FF0000"/>
                </a:solidFill>
                <a:latin typeface="Arial" panose="020B0604020202020204" pitchFamily="34" charset="0"/>
              </a:rPr>
              <a:t>invsible</a:t>
            </a:r>
            <a:r>
              <a:rPr lang="en-GB" sz="12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 disabilities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C79C4-E78C-2F4F-6498-A01396F6C3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FD115-CA3C-4324-A17F-5F0A8D7632C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376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7D231-3591-725A-5ADF-AD4CBFFD5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FBBC78-6045-1D45-5A7C-5F19C5A77A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095FC7-3E5A-8BCA-3059-72ACF8F9C5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B1F17-FA15-1D29-F1FF-662898030A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F4EB-0118-4972-B5ED-92EEB7EA26B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572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F8964-519C-F234-01CB-0A0F6DA79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D616A7-21C4-D9B3-92A5-3E13A9F2C2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04BA92-3B07-7F14-C792-4213CC9E42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00469-11DC-83FC-C7E7-D651709EB1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FD115-CA3C-4324-A17F-5F0A8D7632C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985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82A80-D372-776D-27A7-9FEBE7B32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5292A2-846B-5866-7515-1309CD31CC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6DCC07-53C6-3BCF-0607-30023504EB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BD4DA-13CC-6BD2-F705-A09D06F391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F4EB-0118-4972-B5ED-92EEB7EA26B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591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49995-0D3A-4A4F-69F7-A68D9B20F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168C16-5A58-0882-A949-F6A3D41B1A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A8AB3C-CCCA-3E14-D17B-0E9C8F2492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55367-0746-F93C-D9DA-A49C78E19D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BF4EB-0118-4972-B5ED-92EEB7EA26B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918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97574-E0E9-7964-2AEB-CD49AC672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1267" y="1621191"/>
            <a:ext cx="13207604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91E42C-6C56-592B-CC6A-C74FECFB4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1267" y="5202944"/>
            <a:ext cx="13207604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60529-EE2F-F63D-5EF9-D3382D62C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69FF-9FCF-4CBD-B3DB-67A54D478F44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39D52-4316-5C17-4681-F07B364C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A0D7D-0A35-6B35-29FD-83D823F7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6907-2913-4BFF-A480-C895DE7001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132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D05D9-E9AA-000D-2D93-7CC83D09E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B4EB80-D446-7839-C1A3-6C85EFAF9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F2EF1-C04E-1D55-C13C-4F21E375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69FF-9FCF-4CBD-B3DB-67A54D478F44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6E52A-01A5-D9A6-C902-2D3EC9C58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FA891-952A-6882-680C-DB4A4DE8E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6907-2913-4BFF-A480-C895DE7001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18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E2FB45-2E3D-8682-745F-919933B1C8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602255" y="527403"/>
            <a:ext cx="379718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11241E-05E2-FF9C-59DE-6D1BFC0E9A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10697" y="527403"/>
            <a:ext cx="11171431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BCED5-38DE-A7E8-DB98-E590E9277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69FF-9FCF-4CBD-B3DB-67A54D478F44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94E61-7B18-AFA2-4E31-9D5CA44BD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1AA6-7950-6DA7-8207-C4788BFF3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6907-2913-4BFF-A480-C895DE7001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26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5D912-41AE-6390-D052-9188C33D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7558F-CCCD-D30E-C8AB-BFEA275BD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D3162-8FFE-6D3A-F090-7F42BD1CF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69FF-9FCF-4CBD-B3DB-67A54D478F44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CAD99-7F6A-86DE-2DAE-159722FFA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347DE-4723-4658-0444-C100C4B4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6907-2913-4BFF-A480-C895DE7001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928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46709-1DBE-0A64-B256-5ACB5C3EF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525" y="2469622"/>
            <a:ext cx="15188744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B8C0F-AA56-0E9F-70AF-0AEB444E7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1525" y="6629225"/>
            <a:ext cx="15188744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10097-EC2A-2D26-84A7-CBD72CEEF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69FF-9FCF-4CBD-B3DB-67A54D478F44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8C1B2-211B-069A-8883-9992CE6B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14813-E3F1-BC3C-29D0-64F8BB1F3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6907-2913-4BFF-A480-C895DE7001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766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D3CFE-D188-4D45-D669-B46491A1A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5D407-1689-DF68-F150-AD4DA74823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0697" y="2637014"/>
            <a:ext cx="7484309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CE9DC-8056-0E90-12CA-9AE68879E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15132" y="2637014"/>
            <a:ext cx="7484309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F92FB-81AE-5333-092F-6311136B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69FF-9FCF-4CBD-B3DB-67A54D478F44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02C42-3785-FD46-BD81-2E6BBC866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2FE11A-2967-173F-86D5-340EEF30D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6907-2913-4BFF-A480-C895DE7001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523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3A875-56E9-B30C-95D9-0CFA98FE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91" y="527404"/>
            <a:ext cx="15188744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B5490-9005-FBC4-0530-0C66993F3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2991" y="2428347"/>
            <a:ext cx="7449913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046D9-7638-5A49-4FB8-ED2969372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2991" y="3618442"/>
            <a:ext cx="744991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298A09-9A92-426D-ECD8-2D8D61D60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915133" y="2428347"/>
            <a:ext cx="7486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F08F6-4762-DBB6-9556-7D54195E32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915133" y="3618442"/>
            <a:ext cx="7486602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6E99C2-BC56-7B6E-5FF2-F80690AE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69FF-9FCF-4CBD-B3DB-67A54D478F44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28C05B-3029-B03D-2E21-C7AA8D08D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65A912-48C6-034A-C03D-D89572734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6907-2913-4BFF-A480-C895DE7001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9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849F6-114F-5D35-DB06-70375197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E310E6-7A00-CAAA-4E9F-66CDE4C0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69FF-9FCF-4CBD-B3DB-67A54D478F44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05F0D9-CA60-3AEF-F2B9-45FF3684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86BAB4-EAFB-7050-DADB-D0269BC93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6907-2913-4BFF-A480-C895DE7001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844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4FA4A-0E2D-C204-192D-049EF744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69FF-9FCF-4CBD-B3DB-67A54D478F44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5D456-3A7A-5BD6-BBFA-384D0C07F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AAB07-248E-D297-A7F2-E60076F5A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6907-2913-4BFF-A480-C895DE7001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311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ABFD-69D3-B7D3-9B86-E7488F19E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17873-03F4-46C5-1E48-43B7DE432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EA07EA-B2A8-DA76-9316-B861D98E8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41651-8D48-7161-A304-80EB278C9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69FF-9FCF-4CBD-B3DB-67A54D478F44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DB2A1-9C22-65E4-EFF0-9EBA0ED52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401F2-C259-AC0E-9AFE-B21C82DB1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6907-2913-4BFF-A480-C895DE7001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45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5349-5820-68E0-FF7F-D0E6AFCE9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F3E2F2-38DC-F0B1-5407-87E51CBCA4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35A7E-BE9F-3BD5-2E2D-6CF2B6322D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ED8C80-3E8B-AE7A-3DF2-417816F2E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69FF-9FCF-4CBD-B3DB-67A54D478F44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492E63-D1FB-48A4-6206-13CDA79C7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AD47C-707E-1D16-BA2A-1A85D38EF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6907-2913-4BFF-A480-C895DE7001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97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C581DA-933A-82FD-EAED-3EC24D83B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697" y="527404"/>
            <a:ext cx="15188744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72926-B7C8-6533-7432-EEFD2C669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0697" y="2637014"/>
            <a:ext cx="15188744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AEDF5-B97B-A88D-3DBD-397A264EAC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269FF-9FCF-4CBD-B3DB-67A54D478F44}" type="datetimeFigureOut">
              <a:rPr lang="en-GB" smtClean="0"/>
              <a:t>15/12/2025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9DF48-8698-8442-AAB7-387996DB4B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59602-17FB-1658-9654-320B66E8D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56907-2913-4BFF-A480-C895DE7001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44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E179F-F633-4A5B-BCF3-E4B8B63C3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04" y="1197148"/>
            <a:ext cx="16112529" cy="1491357"/>
          </a:xfrm>
        </p:spPr>
        <p:txBody>
          <a:bodyPr>
            <a:noAutofit/>
          </a:bodyPr>
          <a:lstStyle/>
          <a:p>
            <a:pPr algn="ctr">
              <a:spcBef>
                <a:spcPts val="1800"/>
              </a:spcBef>
            </a:pPr>
            <a:r>
              <a:rPr lang="en-GB" sz="7200" b="1" dirty="0">
                <a:solidFill>
                  <a:srgbClr val="7030A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David Bonnett Associates</a:t>
            </a:r>
          </a:p>
        </p:txBody>
      </p:sp>
      <p:sp>
        <p:nvSpPr>
          <p:cNvPr id="3" name="Text Box 74">
            <a:extLst>
              <a:ext uri="{FF2B5EF4-FFF2-40B4-BE49-F238E27FC236}">
                <a16:creationId xmlns:a16="http://schemas.microsoft.com/office/drawing/2014/main" id="{DBF160A8-9E19-8F10-5E69-B8FAFE4EE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98" y="4793074"/>
            <a:ext cx="7982751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altLang="en-US" sz="6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Struan Cameron</a:t>
            </a:r>
          </a:p>
          <a:p>
            <a:pPr algn="ctr">
              <a:spcAft>
                <a:spcPts val="1200"/>
              </a:spcAft>
            </a:pPr>
            <a:r>
              <a:rPr lang="en-GB" altLang="en-US" sz="6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Dr Alan J Pottinger</a:t>
            </a:r>
          </a:p>
          <a:p>
            <a:pPr algn="ctr">
              <a:spcAft>
                <a:spcPts val="1200"/>
              </a:spcAft>
            </a:pPr>
            <a:r>
              <a:rPr lang="en-GB" altLang="en-US" sz="6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Shannon Keys</a:t>
            </a:r>
          </a:p>
        </p:txBody>
      </p:sp>
      <p:sp>
        <p:nvSpPr>
          <p:cNvPr id="14" name="object 14"/>
          <p:cNvSpPr txBox="1">
            <a:spLocks/>
          </p:cNvSpPr>
          <p:nvPr/>
        </p:nvSpPr>
        <p:spPr>
          <a:xfrm>
            <a:off x="0" y="2688505"/>
            <a:ext cx="17610136" cy="1120362"/>
          </a:xfrm>
          <a:prstGeom prst="rect">
            <a:avLst/>
          </a:prstGeom>
        </p:spPr>
        <p:txBody>
          <a:bodyPr vert="horz" wrap="square" lIns="0" tIns="12247" rIns="0" bIns="0" rtlCol="0" anchor="ctr">
            <a:spAutoFit/>
          </a:bodyPr>
          <a:lstStyle>
            <a:lvl1pPr algn="l" defTabSz="132075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5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892" algn="ctr">
              <a:lnSpc>
                <a:spcPct val="100000"/>
              </a:lnSpc>
              <a:spcBef>
                <a:spcPts val="96"/>
              </a:spcBef>
            </a:pPr>
            <a:r>
              <a:rPr lang="en-GB" sz="7200" b="1" spc="-6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York Central Masterplan</a:t>
            </a:r>
            <a:endParaRPr lang="en-GB" sz="7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959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6EEAE-61E2-A108-8886-B25467FA2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rial view of a city&#10;&#10;AI-generated content may be incorrect.">
            <a:extLst>
              <a:ext uri="{FF2B5EF4-FFF2-40B4-BE49-F238E27FC236}">
                <a16:creationId xmlns:a16="http://schemas.microsoft.com/office/drawing/2014/main" id="{43D2F9C9-258C-D092-E908-36521ADAD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0894"/>
            <a:ext cx="17610136" cy="9885106"/>
          </a:xfrm>
          <a:prstGeom prst="rect">
            <a:avLst/>
          </a:prstGeom>
        </p:spPr>
      </p:pic>
      <p:sp>
        <p:nvSpPr>
          <p:cNvPr id="48" name="object 6">
            <a:extLst>
              <a:ext uri="{FF2B5EF4-FFF2-40B4-BE49-F238E27FC236}">
                <a16:creationId xmlns:a16="http://schemas.microsoft.com/office/drawing/2014/main" id="{BFA51E99-D93B-B272-1A4F-3AB4AC7DF506}"/>
              </a:ext>
            </a:extLst>
          </p:cNvPr>
          <p:cNvSpPr/>
          <p:nvPr/>
        </p:nvSpPr>
        <p:spPr>
          <a:xfrm>
            <a:off x="16452343" y="9371236"/>
            <a:ext cx="652967" cy="70260"/>
          </a:xfrm>
          <a:custGeom>
            <a:avLst/>
            <a:gdLst/>
            <a:ahLst/>
            <a:cxnLst/>
            <a:rect l="l" t="t" r="r" b="b"/>
            <a:pathLst>
              <a:path w="643255" h="69215">
                <a:moveTo>
                  <a:pt x="72986" y="69176"/>
                </a:moveTo>
                <a:lnTo>
                  <a:pt x="66852" y="54470"/>
                </a:lnTo>
                <a:lnTo>
                  <a:pt x="60490" y="39217"/>
                </a:lnTo>
                <a:lnTo>
                  <a:pt x="52311" y="19608"/>
                </a:lnTo>
                <a:lnTo>
                  <a:pt x="44119" y="0"/>
                </a:lnTo>
                <a:lnTo>
                  <a:pt x="44119" y="39217"/>
                </a:lnTo>
                <a:lnTo>
                  <a:pt x="27774" y="39217"/>
                </a:lnTo>
                <a:lnTo>
                  <a:pt x="35941" y="19608"/>
                </a:lnTo>
                <a:lnTo>
                  <a:pt x="44119" y="39217"/>
                </a:lnTo>
                <a:lnTo>
                  <a:pt x="44119" y="0"/>
                </a:lnTo>
                <a:lnTo>
                  <a:pt x="28867" y="0"/>
                </a:lnTo>
                <a:lnTo>
                  <a:pt x="0" y="69176"/>
                </a:lnTo>
                <a:lnTo>
                  <a:pt x="16878" y="69176"/>
                </a:lnTo>
                <a:lnTo>
                  <a:pt x="22872" y="54470"/>
                </a:lnTo>
                <a:lnTo>
                  <a:pt x="50101" y="54470"/>
                </a:lnTo>
                <a:lnTo>
                  <a:pt x="56095" y="69176"/>
                </a:lnTo>
                <a:lnTo>
                  <a:pt x="72986" y="69176"/>
                </a:lnTo>
                <a:close/>
              </a:path>
              <a:path w="643255" h="69215">
                <a:moveTo>
                  <a:pt x="642734" y="0"/>
                </a:moveTo>
                <a:lnTo>
                  <a:pt x="626389" y="0"/>
                </a:lnTo>
                <a:lnTo>
                  <a:pt x="626389" y="40309"/>
                </a:lnTo>
                <a:lnTo>
                  <a:pt x="596430" y="0"/>
                </a:lnTo>
                <a:lnTo>
                  <a:pt x="582815" y="0"/>
                </a:lnTo>
                <a:lnTo>
                  <a:pt x="582815" y="69176"/>
                </a:lnTo>
                <a:lnTo>
                  <a:pt x="599147" y="69176"/>
                </a:lnTo>
                <a:lnTo>
                  <a:pt x="599147" y="26695"/>
                </a:lnTo>
                <a:lnTo>
                  <a:pt x="629653" y="69176"/>
                </a:lnTo>
                <a:lnTo>
                  <a:pt x="642734" y="69176"/>
                </a:lnTo>
                <a:lnTo>
                  <a:pt x="642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7" dirty="0">
              <a:latin typeface="D-DIN" panose="020B0504030202030204" pitchFamily="34" charset="0"/>
            </a:endParaRPr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CA5AC609-7BA9-6765-DA06-3585B63B96A1}"/>
              </a:ext>
            </a:extLst>
          </p:cNvPr>
          <p:cNvSpPr txBox="1">
            <a:spLocks/>
          </p:cNvSpPr>
          <p:nvPr/>
        </p:nvSpPr>
        <p:spPr>
          <a:xfrm>
            <a:off x="345544" y="299695"/>
            <a:ext cx="10547990" cy="96447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vert="horz" wrap="square" lIns="0" tIns="12892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892" algn="ctr">
              <a:spcBef>
                <a:spcPts val="609"/>
              </a:spcBef>
              <a:spcAft>
                <a:spcPts val="609"/>
              </a:spcAft>
            </a:pPr>
            <a:r>
              <a:rPr lang="en-GB" sz="6091" spc="142" dirty="0"/>
              <a:t>Earls Court Masterplan</a:t>
            </a:r>
            <a:endParaRPr lang="en-GB" sz="6091" spc="198" dirty="0"/>
          </a:p>
        </p:txBody>
      </p:sp>
    </p:spTree>
    <p:extLst>
      <p:ext uri="{BB962C8B-B14F-4D97-AF65-F5344CB8AC3E}">
        <p14:creationId xmlns:p14="http://schemas.microsoft.com/office/powerpoint/2010/main" val="77824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4CE26-6414-EBBB-55EB-FF4F4BBFB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48FEF280-13FA-62C3-1668-AB542AFFFF86}"/>
              </a:ext>
            </a:extLst>
          </p:cNvPr>
          <p:cNvSpPr txBox="1"/>
          <p:nvPr/>
        </p:nvSpPr>
        <p:spPr>
          <a:xfrm>
            <a:off x="464104" y="1549576"/>
            <a:ext cx="16926874" cy="6127137"/>
          </a:xfrm>
          <a:prstGeom prst="rect">
            <a:avLst/>
          </a:prstGeom>
          <a:noFill/>
        </p:spPr>
        <p:txBody>
          <a:bodyPr vert="horz" wrap="square" lIns="0" tIns="13536" rIns="0" bIns="0" rtlCol="0" anchor="t">
            <a:spAutoFit/>
          </a:bodyPr>
          <a:lstStyle/>
          <a:p>
            <a:pPr marL="618805" indent="-58013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466" spc="-10" dirty="0">
                <a:latin typeface="Arial" panose="020B0604020202020204" pitchFamily="34" charset="0"/>
                <a:cs typeface="Arial" panose="020B0604020202020204" pitchFamily="34" charset="0"/>
              </a:rPr>
              <a:t>Earls Court Masterplan: large mixed-use regeneration.</a:t>
            </a:r>
          </a:p>
          <a:p>
            <a:pPr marL="618805" indent="-58013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466" spc="-10" dirty="0">
                <a:latin typeface="Arial" panose="020B0604020202020204" pitchFamily="34" charset="0"/>
                <a:cs typeface="Arial" panose="020B0604020202020204" pitchFamily="34" charset="0"/>
              </a:rPr>
              <a:t>4,000 new homes, 2.9m sq. ft. of workspace, and 100+ shops and Food &amp; Beverage</a:t>
            </a:r>
          </a:p>
          <a:p>
            <a:pPr marL="618805" indent="-58013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466" spc="-10" dirty="0">
                <a:latin typeface="Arial" panose="020B0604020202020204" pitchFamily="34" charset="0"/>
                <a:cs typeface="Arial" panose="020B0604020202020204" pitchFamily="34" charset="0"/>
              </a:rPr>
              <a:t>20 acres of public realm, including a 4.5-acre urban park &amp; community spaces.</a:t>
            </a:r>
          </a:p>
          <a:p>
            <a:pPr marL="618805" indent="-58013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466" spc="-10" dirty="0">
                <a:latin typeface="Arial" panose="020B0604020202020204" pitchFamily="34" charset="0"/>
                <a:cs typeface="Arial" panose="020B0604020202020204" pitchFamily="34" charset="0"/>
              </a:rPr>
              <a:t>Three major cultural venues plus pop-up and seasonal events.</a:t>
            </a:r>
          </a:p>
          <a:p>
            <a:pPr marL="618805" indent="-58013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466" spc="-10" dirty="0">
                <a:latin typeface="Arial" panose="020B0604020202020204" pitchFamily="34" charset="0"/>
                <a:cs typeface="Arial" panose="020B0604020202020204" pitchFamily="34" charset="0"/>
              </a:rPr>
              <a:t>DBA engaged through the Public Realm Inclusivity Panel, ensuring inclusive design is embedded across the project.</a:t>
            </a:r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1009B602-DBE5-845E-E7D8-CCF9677EDBE4}"/>
              </a:ext>
            </a:extLst>
          </p:cNvPr>
          <p:cNvSpPr txBox="1">
            <a:spLocks/>
          </p:cNvSpPr>
          <p:nvPr/>
        </p:nvSpPr>
        <p:spPr>
          <a:xfrm>
            <a:off x="345544" y="299695"/>
            <a:ext cx="14183465" cy="96447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vert="horz" wrap="square" lIns="0" tIns="12892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892" algn="ctr">
              <a:spcBef>
                <a:spcPts val="609"/>
              </a:spcBef>
              <a:spcAft>
                <a:spcPts val="609"/>
              </a:spcAft>
            </a:pPr>
            <a:r>
              <a:rPr lang="en-GB" sz="6091" spc="142" dirty="0"/>
              <a:t>Earls Court Masterplan</a:t>
            </a:r>
            <a:endParaRPr lang="en-GB" sz="6091" spc="198" dirty="0"/>
          </a:p>
        </p:txBody>
      </p:sp>
    </p:spTree>
    <p:extLst>
      <p:ext uri="{BB962C8B-B14F-4D97-AF65-F5344CB8AC3E}">
        <p14:creationId xmlns:p14="http://schemas.microsoft.com/office/powerpoint/2010/main" val="2645356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5EA89-7F87-DAD0-CFB0-4E3EBD434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erial view of a city&#10;&#10;AI-generated content may be incorrect.">
            <a:extLst>
              <a:ext uri="{FF2B5EF4-FFF2-40B4-BE49-F238E27FC236}">
                <a16:creationId xmlns:a16="http://schemas.microsoft.com/office/drawing/2014/main" id="{19680F0A-05CD-392F-3048-13060C4D1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3" y="8517"/>
            <a:ext cx="17615871" cy="9897483"/>
          </a:xfrm>
          <a:prstGeom prst="rect">
            <a:avLst/>
          </a:prstGeom>
        </p:spPr>
      </p:pic>
      <p:sp>
        <p:nvSpPr>
          <p:cNvPr id="48" name="object 6">
            <a:extLst>
              <a:ext uri="{FF2B5EF4-FFF2-40B4-BE49-F238E27FC236}">
                <a16:creationId xmlns:a16="http://schemas.microsoft.com/office/drawing/2014/main" id="{BC8AD1F2-DC36-EE76-5E1C-BBE93FEA4BDC}"/>
              </a:ext>
            </a:extLst>
          </p:cNvPr>
          <p:cNvSpPr/>
          <p:nvPr/>
        </p:nvSpPr>
        <p:spPr>
          <a:xfrm>
            <a:off x="16452343" y="9371236"/>
            <a:ext cx="652967" cy="70260"/>
          </a:xfrm>
          <a:custGeom>
            <a:avLst/>
            <a:gdLst/>
            <a:ahLst/>
            <a:cxnLst/>
            <a:rect l="l" t="t" r="r" b="b"/>
            <a:pathLst>
              <a:path w="643255" h="69215">
                <a:moveTo>
                  <a:pt x="72986" y="69176"/>
                </a:moveTo>
                <a:lnTo>
                  <a:pt x="66852" y="54470"/>
                </a:lnTo>
                <a:lnTo>
                  <a:pt x="60490" y="39217"/>
                </a:lnTo>
                <a:lnTo>
                  <a:pt x="52311" y="19608"/>
                </a:lnTo>
                <a:lnTo>
                  <a:pt x="44119" y="0"/>
                </a:lnTo>
                <a:lnTo>
                  <a:pt x="44119" y="39217"/>
                </a:lnTo>
                <a:lnTo>
                  <a:pt x="27774" y="39217"/>
                </a:lnTo>
                <a:lnTo>
                  <a:pt x="35941" y="19608"/>
                </a:lnTo>
                <a:lnTo>
                  <a:pt x="44119" y="39217"/>
                </a:lnTo>
                <a:lnTo>
                  <a:pt x="44119" y="0"/>
                </a:lnTo>
                <a:lnTo>
                  <a:pt x="28867" y="0"/>
                </a:lnTo>
                <a:lnTo>
                  <a:pt x="0" y="69176"/>
                </a:lnTo>
                <a:lnTo>
                  <a:pt x="16878" y="69176"/>
                </a:lnTo>
                <a:lnTo>
                  <a:pt x="22872" y="54470"/>
                </a:lnTo>
                <a:lnTo>
                  <a:pt x="50101" y="54470"/>
                </a:lnTo>
                <a:lnTo>
                  <a:pt x="56095" y="69176"/>
                </a:lnTo>
                <a:lnTo>
                  <a:pt x="72986" y="69176"/>
                </a:lnTo>
                <a:close/>
              </a:path>
              <a:path w="643255" h="69215">
                <a:moveTo>
                  <a:pt x="642734" y="0"/>
                </a:moveTo>
                <a:lnTo>
                  <a:pt x="626389" y="0"/>
                </a:lnTo>
                <a:lnTo>
                  <a:pt x="626389" y="40309"/>
                </a:lnTo>
                <a:lnTo>
                  <a:pt x="596430" y="0"/>
                </a:lnTo>
                <a:lnTo>
                  <a:pt x="582815" y="0"/>
                </a:lnTo>
                <a:lnTo>
                  <a:pt x="582815" y="69176"/>
                </a:lnTo>
                <a:lnTo>
                  <a:pt x="599147" y="69176"/>
                </a:lnTo>
                <a:lnTo>
                  <a:pt x="599147" y="26695"/>
                </a:lnTo>
                <a:lnTo>
                  <a:pt x="629653" y="69176"/>
                </a:lnTo>
                <a:lnTo>
                  <a:pt x="642734" y="69176"/>
                </a:lnTo>
                <a:lnTo>
                  <a:pt x="642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7" dirty="0">
              <a:latin typeface="D-DIN" panose="020B0504030202030204" pitchFamily="34" charset="0"/>
            </a:endParaRPr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F59886E1-6A6A-E01D-E012-90F142D6324D}"/>
              </a:ext>
            </a:extLst>
          </p:cNvPr>
          <p:cNvSpPr txBox="1">
            <a:spLocks/>
          </p:cNvSpPr>
          <p:nvPr/>
        </p:nvSpPr>
        <p:spPr>
          <a:xfrm>
            <a:off x="345544" y="299695"/>
            <a:ext cx="10547990" cy="96447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vert="horz" wrap="square" lIns="0" tIns="12892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892" algn="ctr">
              <a:spcBef>
                <a:spcPts val="609"/>
              </a:spcBef>
              <a:spcAft>
                <a:spcPts val="609"/>
              </a:spcAft>
            </a:pPr>
            <a:r>
              <a:rPr lang="en-GB" sz="6091" spc="142" dirty="0"/>
              <a:t>Brent Cross Masterplan</a:t>
            </a:r>
            <a:endParaRPr lang="en-GB" sz="6091" spc="198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C9456-50D8-8567-DB51-ABA0E17EE55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490704" y="9070848"/>
            <a:ext cx="399008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46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4E2B1-4A78-8F46-0BB3-100BDF2BE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B75842BA-D102-4AF1-249E-8B74618F5206}"/>
              </a:ext>
            </a:extLst>
          </p:cNvPr>
          <p:cNvSpPr txBox="1"/>
          <p:nvPr/>
        </p:nvSpPr>
        <p:spPr>
          <a:xfrm>
            <a:off x="464104" y="1626928"/>
            <a:ext cx="16468625" cy="6660488"/>
          </a:xfrm>
          <a:prstGeom prst="rect">
            <a:avLst/>
          </a:prstGeom>
          <a:noFill/>
        </p:spPr>
        <p:txBody>
          <a:bodyPr vert="horz" wrap="square" lIns="0" tIns="13536" rIns="0" bIns="0" rtlCol="0" anchor="t">
            <a:spAutoFit/>
          </a:bodyPr>
          <a:lstStyle/>
          <a:p>
            <a:pPr marL="618805" indent="-58013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466" spc="-10" dirty="0">
                <a:latin typeface="Arial" panose="020B0604020202020204" pitchFamily="34" charset="0"/>
                <a:cs typeface="Arial" panose="020B0604020202020204" pitchFamily="34" charset="0"/>
              </a:rPr>
              <a:t>141-hectare masterplan delivering 6,700 homes, 3m sq. ft. of offices, plus schools, parks, and community facilities.</a:t>
            </a:r>
          </a:p>
          <a:p>
            <a:pPr marL="618805" indent="-58013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466" spc="-10" dirty="0">
                <a:latin typeface="Arial" panose="020B0604020202020204" pitchFamily="34" charset="0"/>
                <a:cs typeface="Arial" panose="020B0604020202020204" pitchFamily="34" charset="0"/>
              </a:rPr>
              <a:t>Major transport upgrades including a new Thameslink station, better cycling, walking, and bus routes.</a:t>
            </a:r>
          </a:p>
          <a:p>
            <a:pPr marL="618805" indent="-58013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466" spc="-10" dirty="0">
                <a:latin typeface="Arial" panose="020B0604020202020204" pitchFamily="34" charset="0"/>
                <a:cs typeface="Arial" panose="020B0604020202020204" pitchFamily="34" charset="0"/>
              </a:rPr>
              <a:t>DBA advising across student housing, public realm, build-to-rent, and affordable housing.</a:t>
            </a:r>
          </a:p>
          <a:p>
            <a:pPr marL="618805" indent="-58013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466" spc="-10" dirty="0">
                <a:latin typeface="Arial" panose="020B0604020202020204" pitchFamily="34" charset="0"/>
                <a:cs typeface="Arial" panose="020B0604020202020204" pitchFamily="34" charset="0"/>
              </a:rPr>
              <a:t>Active role in the Access Forum, addressing accessibility queries and producing materials like tactile plans for engagement.</a:t>
            </a:r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5C14F35B-85AE-B2C5-D404-522ADC3E9844}"/>
              </a:ext>
            </a:extLst>
          </p:cNvPr>
          <p:cNvSpPr txBox="1">
            <a:spLocks/>
          </p:cNvSpPr>
          <p:nvPr/>
        </p:nvSpPr>
        <p:spPr>
          <a:xfrm>
            <a:off x="345544" y="299695"/>
            <a:ext cx="14183465" cy="96447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vert="horz" wrap="square" lIns="0" tIns="12892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892" algn="ctr">
              <a:spcBef>
                <a:spcPts val="609"/>
              </a:spcBef>
              <a:spcAft>
                <a:spcPts val="609"/>
              </a:spcAft>
            </a:pPr>
            <a:r>
              <a:rPr lang="en-GB" sz="6091" spc="142" dirty="0"/>
              <a:t>Brent Cross Masterplan</a:t>
            </a:r>
            <a:endParaRPr lang="en-GB" sz="6091" spc="198" dirty="0"/>
          </a:p>
        </p:txBody>
      </p:sp>
    </p:spTree>
    <p:extLst>
      <p:ext uri="{BB962C8B-B14F-4D97-AF65-F5344CB8AC3E}">
        <p14:creationId xmlns:p14="http://schemas.microsoft.com/office/powerpoint/2010/main" val="173220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60714" y="3705487"/>
            <a:ext cx="12688710" cy="1120362"/>
          </a:xfrm>
          <a:prstGeom prst="rect">
            <a:avLst/>
          </a:prstGeom>
        </p:spPr>
        <p:txBody>
          <a:bodyPr vert="horz" wrap="square" lIns="0" tIns="12247" rIns="0" bIns="0" rtlCol="0" anchor="ctr">
            <a:spAutoFit/>
          </a:bodyPr>
          <a:lstStyle/>
          <a:p>
            <a:pPr marL="12892" algn="ctr">
              <a:lnSpc>
                <a:spcPct val="100000"/>
              </a:lnSpc>
              <a:spcBef>
                <a:spcPts val="96"/>
              </a:spcBef>
            </a:pPr>
            <a:r>
              <a:rPr lang="en-GB" sz="7200" b="1" spc="116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York Experience</a:t>
            </a:r>
            <a:endParaRPr sz="7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3D9F9-5725-0C2D-62A4-909A75018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173F8-3E64-AAB2-F9DA-E1CBFA6C4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3909921" cy="9906000"/>
          </a:xfrm>
          <a:prstGeom prst="rect">
            <a:avLst/>
          </a:prstGeom>
        </p:spPr>
      </p:pic>
      <p:sp>
        <p:nvSpPr>
          <p:cNvPr id="48" name="object 6">
            <a:extLst>
              <a:ext uri="{FF2B5EF4-FFF2-40B4-BE49-F238E27FC236}">
                <a16:creationId xmlns:a16="http://schemas.microsoft.com/office/drawing/2014/main" id="{9452D160-CDFD-883B-411A-BD3CE4B664E2}"/>
              </a:ext>
            </a:extLst>
          </p:cNvPr>
          <p:cNvSpPr/>
          <p:nvPr/>
        </p:nvSpPr>
        <p:spPr>
          <a:xfrm>
            <a:off x="16452343" y="9371236"/>
            <a:ext cx="652967" cy="70260"/>
          </a:xfrm>
          <a:custGeom>
            <a:avLst/>
            <a:gdLst/>
            <a:ahLst/>
            <a:cxnLst/>
            <a:rect l="l" t="t" r="r" b="b"/>
            <a:pathLst>
              <a:path w="643255" h="69215">
                <a:moveTo>
                  <a:pt x="72986" y="69176"/>
                </a:moveTo>
                <a:lnTo>
                  <a:pt x="66852" y="54470"/>
                </a:lnTo>
                <a:lnTo>
                  <a:pt x="60490" y="39217"/>
                </a:lnTo>
                <a:lnTo>
                  <a:pt x="52311" y="19608"/>
                </a:lnTo>
                <a:lnTo>
                  <a:pt x="44119" y="0"/>
                </a:lnTo>
                <a:lnTo>
                  <a:pt x="44119" y="39217"/>
                </a:lnTo>
                <a:lnTo>
                  <a:pt x="27774" y="39217"/>
                </a:lnTo>
                <a:lnTo>
                  <a:pt x="35941" y="19608"/>
                </a:lnTo>
                <a:lnTo>
                  <a:pt x="44119" y="39217"/>
                </a:lnTo>
                <a:lnTo>
                  <a:pt x="44119" y="0"/>
                </a:lnTo>
                <a:lnTo>
                  <a:pt x="28867" y="0"/>
                </a:lnTo>
                <a:lnTo>
                  <a:pt x="0" y="69176"/>
                </a:lnTo>
                <a:lnTo>
                  <a:pt x="16878" y="69176"/>
                </a:lnTo>
                <a:lnTo>
                  <a:pt x="22872" y="54470"/>
                </a:lnTo>
                <a:lnTo>
                  <a:pt x="50101" y="54470"/>
                </a:lnTo>
                <a:lnTo>
                  <a:pt x="56095" y="69176"/>
                </a:lnTo>
                <a:lnTo>
                  <a:pt x="72986" y="69176"/>
                </a:lnTo>
                <a:close/>
              </a:path>
              <a:path w="643255" h="69215">
                <a:moveTo>
                  <a:pt x="642734" y="0"/>
                </a:moveTo>
                <a:lnTo>
                  <a:pt x="626389" y="0"/>
                </a:lnTo>
                <a:lnTo>
                  <a:pt x="626389" y="40309"/>
                </a:lnTo>
                <a:lnTo>
                  <a:pt x="596430" y="0"/>
                </a:lnTo>
                <a:lnTo>
                  <a:pt x="582815" y="0"/>
                </a:lnTo>
                <a:lnTo>
                  <a:pt x="582815" y="69176"/>
                </a:lnTo>
                <a:lnTo>
                  <a:pt x="599147" y="69176"/>
                </a:lnTo>
                <a:lnTo>
                  <a:pt x="599147" y="26695"/>
                </a:lnTo>
                <a:lnTo>
                  <a:pt x="629653" y="69176"/>
                </a:lnTo>
                <a:lnTo>
                  <a:pt x="642734" y="69176"/>
                </a:lnTo>
                <a:lnTo>
                  <a:pt x="642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7" dirty="0">
              <a:latin typeface="D-DIN" panose="020B0504030202030204" pitchFamily="34" charset="0"/>
            </a:endParaRPr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81D5A574-211D-4D44-33DD-682670C5AEB0}"/>
              </a:ext>
            </a:extLst>
          </p:cNvPr>
          <p:cNvSpPr txBox="1">
            <a:spLocks/>
          </p:cNvSpPr>
          <p:nvPr/>
        </p:nvSpPr>
        <p:spPr>
          <a:xfrm>
            <a:off x="345544" y="299695"/>
            <a:ext cx="10547990" cy="96447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vert="horz" wrap="square" lIns="0" tIns="12892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892" algn="ctr">
              <a:spcBef>
                <a:spcPts val="609"/>
              </a:spcBef>
              <a:spcAft>
                <a:spcPts val="609"/>
              </a:spcAft>
            </a:pPr>
            <a:r>
              <a:rPr lang="en-GB" sz="6091" spc="142" dirty="0"/>
              <a:t>Theatre Royal York</a:t>
            </a:r>
            <a:endParaRPr lang="en-GB" sz="6091" spc="198" dirty="0"/>
          </a:p>
        </p:txBody>
      </p:sp>
    </p:spTree>
    <p:extLst>
      <p:ext uri="{BB962C8B-B14F-4D97-AF65-F5344CB8AC3E}">
        <p14:creationId xmlns:p14="http://schemas.microsoft.com/office/powerpoint/2010/main" val="46424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75752-1091-4F5F-061B-72815E2F6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076C7D-613D-61CE-6D2D-C02D356C4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49" y="-34521"/>
            <a:ext cx="15001457" cy="10000971"/>
          </a:xfrm>
          <a:prstGeom prst="rect">
            <a:avLst/>
          </a:prstGeom>
        </p:spPr>
      </p:pic>
      <p:sp>
        <p:nvSpPr>
          <p:cNvPr id="48" name="object 6">
            <a:extLst>
              <a:ext uri="{FF2B5EF4-FFF2-40B4-BE49-F238E27FC236}">
                <a16:creationId xmlns:a16="http://schemas.microsoft.com/office/drawing/2014/main" id="{DBBF623C-F723-2F09-4E36-F45036BEE240}"/>
              </a:ext>
            </a:extLst>
          </p:cNvPr>
          <p:cNvSpPr/>
          <p:nvPr/>
        </p:nvSpPr>
        <p:spPr>
          <a:xfrm>
            <a:off x="16452343" y="9371236"/>
            <a:ext cx="652967" cy="70260"/>
          </a:xfrm>
          <a:custGeom>
            <a:avLst/>
            <a:gdLst/>
            <a:ahLst/>
            <a:cxnLst/>
            <a:rect l="l" t="t" r="r" b="b"/>
            <a:pathLst>
              <a:path w="643255" h="69215">
                <a:moveTo>
                  <a:pt x="72986" y="69176"/>
                </a:moveTo>
                <a:lnTo>
                  <a:pt x="66852" y="54470"/>
                </a:lnTo>
                <a:lnTo>
                  <a:pt x="60490" y="39217"/>
                </a:lnTo>
                <a:lnTo>
                  <a:pt x="52311" y="19608"/>
                </a:lnTo>
                <a:lnTo>
                  <a:pt x="44119" y="0"/>
                </a:lnTo>
                <a:lnTo>
                  <a:pt x="44119" y="39217"/>
                </a:lnTo>
                <a:lnTo>
                  <a:pt x="27774" y="39217"/>
                </a:lnTo>
                <a:lnTo>
                  <a:pt x="35941" y="19608"/>
                </a:lnTo>
                <a:lnTo>
                  <a:pt x="44119" y="39217"/>
                </a:lnTo>
                <a:lnTo>
                  <a:pt x="44119" y="0"/>
                </a:lnTo>
                <a:lnTo>
                  <a:pt x="28867" y="0"/>
                </a:lnTo>
                <a:lnTo>
                  <a:pt x="0" y="69176"/>
                </a:lnTo>
                <a:lnTo>
                  <a:pt x="16878" y="69176"/>
                </a:lnTo>
                <a:lnTo>
                  <a:pt x="22872" y="54470"/>
                </a:lnTo>
                <a:lnTo>
                  <a:pt x="50101" y="54470"/>
                </a:lnTo>
                <a:lnTo>
                  <a:pt x="56095" y="69176"/>
                </a:lnTo>
                <a:lnTo>
                  <a:pt x="72986" y="69176"/>
                </a:lnTo>
                <a:close/>
              </a:path>
              <a:path w="643255" h="69215">
                <a:moveTo>
                  <a:pt x="642734" y="0"/>
                </a:moveTo>
                <a:lnTo>
                  <a:pt x="626389" y="0"/>
                </a:lnTo>
                <a:lnTo>
                  <a:pt x="626389" y="40309"/>
                </a:lnTo>
                <a:lnTo>
                  <a:pt x="596430" y="0"/>
                </a:lnTo>
                <a:lnTo>
                  <a:pt x="582815" y="0"/>
                </a:lnTo>
                <a:lnTo>
                  <a:pt x="582815" y="69176"/>
                </a:lnTo>
                <a:lnTo>
                  <a:pt x="599147" y="69176"/>
                </a:lnTo>
                <a:lnTo>
                  <a:pt x="599147" y="26695"/>
                </a:lnTo>
                <a:lnTo>
                  <a:pt x="629653" y="69176"/>
                </a:lnTo>
                <a:lnTo>
                  <a:pt x="642734" y="69176"/>
                </a:lnTo>
                <a:lnTo>
                  <a:pt x="642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7" dirty="0">
              <a:latin typeface="D-DIN" panose="020B0504030202030204" pitchFamily="34" charset="0"/>
            </a:endParaRPr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BAF89D21-0514-35CA-9CD6-722EAD9D40F2}"/>
              </a:ext>
            </a:extLst>
          </p:cNvPr>
          <p:cNvSpPr txBox="1">
            <a:spLocks/>
          </p:cNvSpPr>
          <p:nvPr/>
        </p:nvSpPr>
        <p:spPr>
          <a:xfrm>
            <a:off x="345544" y="299695"/>
            <a:ext cx="10547990" cy="96447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vert="horz" wrap="square" lIns="0" tIns="12892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892" algn="ctr">
              <a:spcBef>
                <a:spcPts val="609"/>
              </a:spcBef>
              <a:spcAft>
                <a:spcPts val="609"/>
              </a:spcAft>
            </a:pPr>
            <a:r>
              <a:rPr lang="en-GB" sz="6091" spc="142" dirty="0"/>
              <a:t>York Castle Museum</a:t>
            </a:r>
            <a:endParaRPr lang="en-GB" sz="6091" spc="198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CA3991-A485-3DB8-0262-65AB57840F7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490704" y="9070848"/>
            <a:ext cx="399008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1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55899-4666-EBD1-435F-D4A9C9B7F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C5C539-7C8B-AF28-ED74-AE3ECFB0A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50" y="2566"/>
            <a:ext cx="15090948" cy="9903434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0AD6A048-9484-6122-2930-D964D4100B58}"/>
              </a:ext>
            </a:extLst>
          </p:cNvPr>
          <p:cNvSpPr txBox="1">
            <a:spLocks/>
          </p:cNvSpPr>
          <p:nvPr/>
        </p:nvSpPr>
        <p:spPr>
          <a:xfrm>
            <a:off x="345544" y="299695"/>
            <a:ext cx="10547990" cy="96447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vert="horz" wrap="square" lIns="0" tIns="12892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892" algn="ctr">
              <a:spcBef>
                <a:spcPts val="609"/>
              </a:spcBef>
              <a:spcAft>
                <a:spcPts val="609"/>
              </a:spcAft>
            </a:pPr>
            <a:r>
              <a:rPr lang="en-GB" sz="6091" spc="142" dirty="0"/>
              <a:t>York Millenium footbridge </a:t>
            </a:r>
            <a:endParaRPr lang="en-GB" sz="6091" spc="198" dirty="0"/>
          </a:p>
        </p:txBody>
      </p:sp>
    </p:spTree>
    <p:extLst>
      <p:ext uri="{BB962C8B-B14F-4D97-AF65-F5344CB8AC3E}">
        <p14:creationId xmlns:p14="http://schemas.microsoft.com/office/powerpoint/2010/main" val="60391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8847A-6BBF-1278-395E-B17BFC089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42B5EF-DC59-016D-B0DD-44BFAD4C1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49" y="3173938"/>
            <a:ext cx="10675985" cy="4099578"/>
          </a:xfrm>
          <a:prstGeom prst="rect">
            <a:avLst/>
          </a:prstGeom>
        </p:spPr>
      </p:pic>
      <p:sp>
        <p:nvSpPr>
          <p:cNvPr id="48" name="object 6">
            <a:extLst>
              <a:ext uri="{FF2B5EF4-FFF2-40B4-BE49-F238E27FC236}">
                <a16:creationId xmlns:a16="http://schemas.microsoft.com/office/drawing/2014/main" id="{B1D5FF85-9173-535C-B5BC-46A1DC4F6300}"/>
              </a:ext>
            </a:extLst>
          </p:cNvPr>
          <p:cNvSpPr/>
          <p:nvPr/>
        </p:nvSpPr>
        <p:spPr>
          <a:xfrm>
            <a:off x="16452343" y="9371236"/>
            <a:ext cx="652967" cy="70260"/>
          </a:xfrm>
          <a:custGeom>
            <a:avLst/>
            <a:gdLst/>
            <a:ahLst/>
            <a:cxnLst/>
            <a:rect l="l" t="t" r="r" b="b"/>
            <a:pathLst>
              <a:path w="643255" h="69215">
                <a:moveTo>
                  <a:pt x="72986" y="69176"/>
                </a:moveTo>
                <a:lnTo>
                  <a:pt x="66852" y="54470"/>
                </a:lnTo>
                <a:lnTo>
                  <a:pt x="60490" y="39217"/>
                </a:lnTo>
                <a:lnTo>
                  <a:pt x="52311" y="19608"/>
                </a:lnTo>
                <a:lnTo>
                  <a:pt x="44119" y="0"/>
                </a:lnTo>
                <a:lnTo>
                  <a:pt x="44119" y="39217"/>
                </a:lnTo>
                <a:lnTo>
                  <a:pt x="27774" y="39217"/>
                </a:lnTo>
                <a:lnTo>
                  <a:pt x="35941" y="19608"/>
                </a:lnTo>
                <a:lnTo>
                  <a:pt x="44119" y="39217"/>
                </a:lnTo>
                <a:lnTo>
                  <a:pt x="44119" y="0"/>
                </a:lnTo>
                <a:lnTo>
                  <a:pt x="28867" y="0"/>
                </a:lnTo>
                <a:lnTo>
                  <a:pt x="0" y="69176"/>
                </a:lnTo>
                <a:lnTo>
                  <a:pt x="16878" y="69176"/>
                </a:lnTo>
                <a:lnTo>
                  <a:pt x="22872" y="54470"/>
                </a:lnTo>
                <a:lnTo>
                  <a:pt x="50101" y="54470"/>
                </a:lnTo>
                <a:lnTo>
                  <a:pt x="56095" y="69176"/>
                </a:lnTo>
                <a:lnTo>
                  <a:pt x="72986" y="69176"/>
                </a:lnTo>
                <a:close/>
              </a:path>
              <a:path w="643255" h="69215">
                <a:moveTo>
                  <a:pt x="642734" y="0"/>
                </a:moveTo>
                <a:lnTo>
                  <a:pt x="626389" y="0"/>
                </a:lnTo>
                <a:lnTo>
                  <a:pt x="626389" y="40309"/>
                </a:lnTo>
                <a:lnTo>
                  <a:pt x="596430" y="0"/>
                </a:lnTo>
                <a:lnTo>
                  <a:pt x="582815" y="0"/>
                </a:lnTo>
                <a:lnTo>
                  <a:pt x="582815" y="69176"/>
                </a:lnTo>
                <a:lnTo>
                  <a:pt x="599147" y="69176"/>
                </a:lnTo>
                <a:lnTo>
                  <a:pt x="599147" y="26695"/>
                </a:lnTo>
                <a:lnTo>
                  <a:pt x="629653" y="69176"/>
                </a:lnTo>
                <a:lnTo>
                  <a:pt x="642734" y="69176"/>
                </a:lnTo>
                <a:lnTo>
                  <a:pt x="642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7" dirty="0">
              <a:latin typeface="D-DIN" panose="020B0504030202030204" pitchFamily="34" charset="0"/>
            </a:endParaRPr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9E2B8DA4-2B5B-60FF-53A8-22627256B2D3}"/>
              </a:ext>
            </a:extLst>
          </p:cNvPr>
          <p:cNvSpPr txBox="1">
            <a:spLocks/>
          </p:cNvSpPr>
          <p:nvPr/>
        </p:nvSpPr>
        <p:spPr>
          <a:xfrm>
            <a:off x="345544" y="299695"/>
            <a:ext cx="10547990" cy="96447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vert="horz" wrap="square" lIns="0" tIns="12892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892" algn="ctr">
              <a:spcBef>
                <a:spcPts val="609"/>
              </a:spcBef>
              <a:spcAft>
                <a:spcPts val="609"/>
              </a:spcAft>
            </a:pPr>
            <a:r>
              <a:rPr lang="en-GB" sz="6091" spc="142" dirty="0"/>
              <a:t>Joseph Rowntree Foundation</a:t>
            </a:r>
            <a:endParaRPr lang="en-GB" sz="6091" spc="198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88B4F-E9E0-B5B3-D193-FC6D676B5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397" y="1526887"/>
            <a:ext cx="5427429" cy="768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9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071EA-E85E-D8E0-C405-EE867977F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EB4C170F-3958-36CC-C6C2-85CD798378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60714" y="3838821"/>
            <a:ext cx="12688710" cy="2228358"/>
          </a:xfrm>
          <a:prstGeom prst="rect">
            <a:avLst/>
          </a:prstGeom>
        </p:spPr>
        <p:txBody>
          <a:bodyPr vert="horz" wrap="square" lIns="0" tIns="12247" rIns="0" bIns="0" rtlCol="0" anchor="ctr">
            <a:spAutoFit/>
          </a:bodyPr>
          <a:lstStyle/>
          <a:p>
            <a:pPr marL="12892" algn="ctr">
              <a:lnSpc>
                <a:spcPct val="100000"/>
              </a:lnSpc>
              <a:spcBef>
                <a:spcPts val="96"/>
              </a:spcBef>
            </a:pPr>
            <a:r>
              <a:rPr lang="en-GB" sz="7200" b="1" spc="116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DBA’s role on </a:t>
            </a:r>
            <a:br>
              <a:rPr lang="en-GB" sz="7200" b="1" spc="116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200" b="1" spc="116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York Central</a:t>
            </a:r>
            <a:endParaRPr sz="7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653C7A-1585-0267-67BB-94A24D2867D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490704" y="9070848"/>
            <a:ext cx="399008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8218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6">
            <a:extLst>
              <a:ext uri="{FF2B5EF4-FFF2-40B4-BE49-F238E27FC236}">
                <a16:creationId xmlns:a16="http://schemas.microsoft.com/office/drawing/2014/main" id="{223DD52A-7930-ADBD-CA2E-3DDCC5094D6D}"/>
              </a:ext>
            </a:extLst>
          </p:cNvPr>
          <p:cNvSpPr txBox="1">
            <a:spLocks/>
          </p:cNvSpPr>
          <p:nvPr/>
        </p:nvSpPr>
        <p:spPr>
          <a:xfrm>
            <a:off x="345544" y="299695"/>
            <a:ext cx="8340966" cy="96447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vert="horz" wrap="square" lIns="0" tIns="12892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892" algn="ctr">
              <a:spcBef>
                <a:spcPts val="609"/>
              </a:spcBef>
              <a:spcAft>
                <a:spcPts val="609"/>
              </a:spcAft>
            </a:pPr>
            <a:r>
              <a:rPr lang="en-GB" sz="6091" spc="142" dirty="0"/>
              <a:t>Agenda</a:t>
            </a:r>
            <a:endParaRPr lang="en-GB" sz="6091" spc="198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3F02D7-BB93-CE43-F58B-BE12C5C787E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490704" y="9070848"/>
            <a:ext cx="399008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2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ECBE98-A997-0FE6-59C1-CA9248CFFC1C}"/>
              </a:ext>
            </a:extLst>
          </p:cNvPr>
          <p:cNvSpPr txBox="1">
            <a:spLocks/>
          </p:cNvSpPr>
          <p:nvPr/>
        </p:nvSpPr>
        <p:spPr>
          <a:xfrm>
            <a:off x="16462772" y="9210374"/>
            <a:ext cx="266859" cy="31711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B6F15528-21DE-4FAA-801E-634DDDAF4B2B}" type="slidenum">
              <a:rPr lang="en-GB" sz="2030">
                <a:solidFill>
                  <a:schemeClr val="tx1"/>
                </a:solidFill>
              </a:rPr>
              <a:pPr algn="ctr"/>
              <a:t>2</a:t>
            </a:fld>
            <a:endParaRPr lang="en-GB" sz="2030" dirty="0">
              <a:solidFill>
                <a:schemeClr val="tx1"/>
              </a:solidFill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43DFBBB6-43A1-46D6-D116-61BF1511C951}"/>
              </a:ext>
            </a:extLst>
          </p:cNvPr>
          <p:cNvSpPr txBox="1"/>
          <p:nvPr/>
        </p:nvSpPr>
        <p:spPr>
          <a:xfrm>
            <a:off x="3679640" y="2322370"/>
            <a:ext cx="9413790" cy="5907589"/>
          </a:xfrm>
          <a:prstGeom prst="rect">
            <a:avLst/>
          </a:prstGeom>
          <a:noFill/>
        </p:spPr>
        <p:txBody>
          <a:bodyPr vert="horz" wrap="square" lIns="0" tIns="13536" rIns="0" bIns="0" rtlCol="0">
            <a:spAutoFit/>
          </a:bodyPr>
          <a:lstStyle/>
          <a:p>
            <a:pPr marL="560792" indent="-522117">
              <a:spcBef>
                <a:spcPts val="107"/>
              </a:spcBef>
              <a:buFont typeface="Arial" panose="020B0604020202020204" pitchFamily="34" charset="0"/>
              <a:buChar char="•"/>
            </a:pPr>
            <a:r>
              <a:rPr lang="en-GB" sz="5400" b="1" spc="-1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38675">
              <a:spcBef>
                <a:spcPts val="107"/>
              </a:spcBef>
            </a:pPr>
            <a:endParaRPr lang="en-GB" sz="54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0792" indent="-522117">
              <a:spcBef>
                <a:spcPts val="107"/>
              </a:spcBef>
              <a:buFont typeface="Arial" panose="020B0604020202020204" pitchFamily="34" charset="0"/>
              <a:buChar char="•"/>
            </a:pPr>
            <a:r>
              <a:rPr lang="en-GB" sz="5400" b="1" spc="-10" dirty="0">
                <a:latin typeface="Arial" panose="020B0604020202020204" pitchFamily="34" charset="0"/>
                <a:cs typeface="Arial" panose="020B0604020202020204" pitchFamily="34" charset="0"/>
              </a:rPr>
              <a:t>Masterplan Experience</a:t>
            </a:r>
          </a:p>
          <a:p>
            <a:pPr marL="38675">
              <a:spcBef>
                <a:spcPts val="107"/>
              </a:spcBef>
            </a:pPr>
            <a:endParaRPr lang="en-GB" sz="54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0792" indent="-522117">
              <a:spcBef>
                <a:spcPts val="107"/>
              </a:spcBef>
              <a:buFont typeface="Arial" panose="020B0604020202020204" pitchFamily="34" charset="0"/>
              <a:buChar char="•"/>
            </a:pPr>
            <a:r>
              <a:rPr lang="en-GB" sz="5400" b="1" spc="-10" dirty="0">
                <a:latin typeface="Arial" panose="020B0604020202020204" pitchFamily="34" charset="0"/>
                <a:cs typeface="Arial" panose="020B0604020202020204" pitchFamily="34" charset="0"/>
              </a:rPr>
              <a:t>York Experience</a:t>
            </a:r>
          </a:p>
          <a:p>
            <a:pPr marL="38675">
              <a:spcBef>
                <a:spcPts val="107"/>
              </a:spcBef>
            </a:pPr>
            <a:endParaRPr lang="en-GB" sz="54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0792" indent="-522117">
              <a:spcBef>
                <a:spcPts val="107"/>
              </a:spcBef>
              <a:buFont typeface="Arial" panose="020B0604020202020204" pitchFamily="34" charset="0"/>
              <a:buChar char="•"/>
            </a:pPr>
            <a:r>
              <a:rPr lang="en-GB" sz="5400" b="1" spc="-10" dirty="0">
                <a:latin typeface="Arial" panose="020B0604020202020204" pitchFamily="34" charset="0"/>
                <a:cs typeface="Arial" panose="020B0604020202020204" pitchFamily="34" charset="0"/>
              </a:rPr>
              <a:t>Our role on York Central</a:t>
            </a:r>
          </a:p>
        </p:txBody>
      </p:sp>
    </p:spTree>
    <p:extLst>
      <p:ext uri="{BB962C8B-B14F-4D97-AF65-F5344CB8AC3E}">
        <p14:creationId xmlns:p14="http://schemas.microsoft.com/office/powerpoint/2010/main" val="3607668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4D079-BED3-5251-EB59-92B7EB7B8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29DBBA6E-309A-E7B5-1CB0-C72CEBABB37B}"/>
              </a:ext>
            </a:extLst>
          </p:cNvPr>
          <p:cNvSpPr txBox="1"/>
          <p:nvPr/>
        </p:nvSpPr>
        <p:spPr>
          <a:xfrm>
            <a:off x="345543" y="1704277"/>
            <a:ext cx="16926874" cy="5986072"/>
          </a:xfrm>
          <a:prstGeom prst="rect">
            <a:avLst/>
          </a:prstGeom>
          <a:noFill/>
        </p:spPr>
        <p:txBody>
          <a:bodyPr vert="horz" wrap="square" lIns="0" tIns="13536" rIns="0" bIns="0" rtlCol="0" anchor="t">
            <a:spAutoFit/>
          </a:bodyPr>
          <a:lstStyle/>
          <a:p>
            <a:pPr marL="618805" indent="-58013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466" spc="-10" dirty="0">
                <a:latin typeface="Arial" panose="020B0604020202020204" pitchFamily="34" charset="0"/>
                <a:cs typeface="Arial" panose="020B0604020202020204" pitchFamily="34" charset="0"/>
              </a:rPr>
              <a:t>Act as Access Consultant, reviewing pre-application proposals with respect to inclusive design.</a:t>
            </a:r>
          </a:p>
          <a:p>
            <a:pPr marL="618805" indent="-58013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466" spc="-10" dirty="0">
                <a:latin typeface="Arial" panose="020B0604020202020204" pitchFamily="34" charset="0"/>
                <a:cs typeface="Arial" panose="020B0604020202020204" pitchFamily="34" charset="0"/>
              </a:rPr>
              <a:t>Reviews reference regulatory requirements, best practice, and local planning policy. Process builds trust by flagging issues: green (agreement), amber/red (requiring further discussion).</a:t>
            </a:r>
          </a:p>
          <a:p>
            <a:pPr marL="618805" indent="-58013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466" spc="-10" dirty="0">
                <a:latin typeface="Arial" panose="020B0604020202020204" pitchFamily="34" charset="0"/>
                <a:cs typeface="Arial" panose="020B0604020202020204" pitchFamily="34" charset="0"/>
              </a:rPr>
              <a:t>DBA is not the decision-maker; final decisions rest with York Planning Authority and McLaren.</a:t>
            </a:r>
          </a:p>
          <a:p>
            <a:pPr marL="618805" indent="-580130">
              <a:spcBef>
                <a:spcPts val="107"/>
              </a:spcBef>
              <a:buFont typeface="Arial" panose="020B0604020202020204" pitchFamily="34" charset="0"/>
              <a:buChar char="•"/>
            </a:pPr>
            <a:endParaRPr lang="en-GB" sz="4466" spc="-10" dirty="0">
              <a:latin typeface="Calibri"/>
              <a:cs typeface="Calibri"/>
            </a:endParaRPr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8E908567-2581-ABE8-D2C0-6ED1CF70BC34}"/>
              </a:ext>
            </a:extLst>
          </p:cNvPr>
          <p:cNvSpPr txBox="1">
            <a:spLocks/>
          </p:cNvSpPr>
          <p:nvPr/>
        </p:nvSpPr>
        <p:spPr>
          <a:xfrm>
            <a:off x="345544" y="299695"/>
            <a:ext cx="14183465" cy="96447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vert="horz" wrap="square" lIns="0" tIns="12892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892">
              <a:spcBef>
                <a:spcPts val="609"/>
              </a:spcBef>
              <a:spcAft>
                <a:spcPts val="609"/>
              </a:spcAft>
            </a:pPr>
            <a:r>
              <a:rPr lang="en-GB" sz="6091" spc="142" dirty="0"/>
              <a:t> DBA Role</a:t>
            </a:r>
            <a:endParaRPr lang="en-GB" sz="6091" spc="198" dirty="0"/>
          </a:p>
        </p:txBody>
      </p:sp>
    </p:spTree>
    <p:extLst>
      <p:ext uri="{BB962C8B-B14F-4D97-AF65-F5344CB8AC3E}">
        <p14:creationId xmlns:p14="http://schemas.microsoft.com/office/powerpoint/2010/main" val="3537159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A8618-31D5-425F-9B96-9F3BAD2E9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0ADE12AE-ACEC-E880-5DB1-639E06489C39}"/>
              </a:ext>
            </a:extLst>
          </p:cNvPr>
          <p:cNvSpPr txBox="1"/>
          <p:nvPr/>
        </p:nvSpPr>
        <p:spPr>
          <a:xfrm>
            <a:off x="464104" y="1396599"/>
            <a:ext cx="16325836" cy="5973248"/>
          </a:xfrm>
          <a:prstGeom prst="rect">
            <a:avLst/>
          </a:prstGeom>
          <a:noFill/>
        </p:spPr>
        <p:txBody>
          <a:bodyPr vert="horz" wrap="square" lIns="0" tIns="13536" rIns="0" bIns="0" rtlCol="0" anchor="t">
            <a:spAutoFit/>
          </a:bodyPr>
          <a:lstStyle/>
          <a:p>
            <a:pPr marL="618805" indent="-58013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466" spc="-10" dirty="0">
                <a:latin typeface="Arial" panose="020B0604020202020204" pitchFamily="34" charset="0"/>
                <a:cs typeface="Arial" panose="020B0604020202020204" pitchFamily="34" charset="0"/>
              </a:rPr>
              <a:t>Reviewing masterplan strategy and individual plot proposals.</a:t>
            </a:r>
          </a:p>
          <a:p>
            <a:pPr marL="618805" indent="-58013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466" spc="-10" dirty="0">
                <a:latin typeface="Arial" panose="020B0604020202020204" pitchFamily="34" charset="0"/>
                <a:cs typeface="Arial" panose="020B0604020202020204" pitchFamily="34" charset="0"/>
              </a:rPr>
              <a:t>Feedback from the presentation last week and pre-application meeting is under discussion with the client. </a:t>
            </a:r>
          </a:p>
          <a:p>
            <a:pPr marL="618805" indent="-58013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466" spc="-10" dirty="0">
                <a:latin typeface="Arial" panose="020B0604020202020204" pitchFamily="34" charset="0"/>
                <a:cs typeface="Arial" panose="020B0604020202020204" pitchFamily="34" charset="0"/>
              </a:rPr>
              <a:t>DBA attended the July public consultation and will attend again in October.  </a:t>
            </a:r>
          </a:p>
          <a:p>
            <a:pPr marL="618805" indent="-58013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466" spc="-10" dirty="0">
                <a:latin typeface="Arial" panose="020B0604020202020204" pitchFamily="34" charset="0"/>
                <a:cs typeface="Arial" panose="020B0604020202020204" pitchFamily="34" charset="0"/>
              </a:rPr>
              <a:t>DBA appointed for RMA Application only, but we are open to re-engaging with the Forum as the design progresses and the client confirms future consultation activity (and our instruction).</a:t>
            </a:r>
            <a:endParaRPr lang="en-GB" sz="4466" spc="-1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CAE12254-A684-446A-18E6-7411B7A0FF02}"/>
              </a:ext>
            </a:extLst>
          </p:cNvPr>
          <p:cNvSpPr txBox="1">
            <a:spLocks/>
          </p:cNvSpPr>
          <p:nvPr/>
        </p:nvSpPr>
        <p:spPr>
          <a:xfrm>
            <a:off x="345544" y="299695"/>
            <a:ext cx="14183465" cy="96447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vert="horz" wrap="square" lIns="0" tIns="12892" rIns="0" bIns="0" rtlCol="0" anchor="t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892">
              <a:spcBef>
                <a:spcPts val="609"/>
              </a:spcBef>
              <a:spcAft>
                <a:spcPts val="609"/>
              </a:spcAft>
            </a:pPr>
            <a:r>
              <a:rPr lang="en-GB" sz="6091" spc="142" dirty="0"/>
              <a:t> DBA input to date</a:t>
            </a:r>
            <a:endParaRPr lang="en-US" sz="6091" dirty="0"/>
          </a:p>
        </p:txBody>
      </p:sp>
    </p:spTree>
    <p:extLst>
      <p:ext uri="{BB962C8B-B14F-4D97-AF65-F5344CB8AC3E}">
        <p14:creationId xmlns:p14="http://schemas.microsoft.com/office/powerpoint/2010/main" val="963900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A428F8AE-FC7C-100E-1A13-E770B2ABD91D}"/>
              </a:ext>
            </a:extLst>
          </p:cNvPr>
          <p:cNvSpPr txBox="1">
            <a:spLocks/>
          </p:cNvSpPr>
          <p:nvPr/>
        </p:nvSpPr>
        <p:spPr>
          <a:xfrm>
            <a:off x="555171" y="4259485"/>
            <a:ext cx="16606158" cy="1120362"/>
          </a:xfrm>
          <a:prstGeom prst="rect">
            <a:avLst/>
          </a:prstGeom>
        </p:spPr>
        <p:txBody>
          <a:bodyPr vert="horz" wrap="square" lIns="0" tIns="12247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892" algn="ctr">
              <a:spcBef>
                <a:spcPts val="96"/>
              </a:spcBef>
            </a:pPr>
            <a:r>
              <a:rPr lang="en-GB" sz="7200" b="1" spc="294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Any questions ?</a:t>
            </a:r>
            <a:endParaRPr lang="en-GB" sz="72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31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013BF-F592-E275-3A7A-7D71AFB17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654E81DF-925B-8C2E-3E0A-3F9EB90EC8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60714" y="4158129"/>
            <a:ext cx="12688710" cy="1120362"/>
          </a:xfrm>
          <a:prstGeom prst="rect">
            <a:avLst/>
          </a:prstGeom>
        </p:spPr>
        <p:txBody>
          <a:bodyPr vert="horz" wrap="square" lIns="0" tIns="12247" rIns="0" bIns="0" rtlCol="0" anchor="ctr">
            <a:spAutoFit/>
          </a:bodyPr>
          <a:lstStyle/>
          <a:p>
            <a:pPr marL="12892" algn="ctr">
              <a:lnSpc>
                <a:spcPct val="100000"/>
              </a:lnSpc>
              <a:spcBef>
                <a:spcPts val="96"/>
              </a:spcBef>
            </a:pPr>
            <a:r>
              <a:rPr lang="en-GB" sz="7200" b="1" spc="116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Introduction</a:t>
            </a:r>
            <a:endParaRPr sz="7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885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6">
            <a:extLst>
              <a:ext uri="{FF2B5EF4-FFF2-40B4-BE49-F238E27FC236}">
                <a16:creationId xmlns:a16="http://schemas.microsoft.com/office/drawing/2014/main" id="{792A509E-AB80-6A75-D16B-8E84491DDE94}"/>
              </a:ext>
            </a:extLst>
          </p:cNvPr>
          <p:cNvSpPr txBox="1">
            <a:spLocks/>
          </p:cNvSpPr>
          <p:nvPr/>
        </p:nvSpPr>
        <p:spPr>
          <a:xfrm>
            <a:off x="345543" y="299695"/>
            <a:ext cx="8459526" cy="96447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vert="horz" wrap="square" lIns="0" tIns="12892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892" algn="ctr">
              <a:spcBef>
                <a:spcPts val="609"/>
              </a:spcBef>
              <a:spcAft>
                <a:spcPts val="609"/>
              </a:spcAft>
            </a:pPr>
            <a:r>
              <a:rPr lang="en-GB" sz="6091" spc="142" dirty="0"/>
              <a:t>Introduction</a:t>
            </a:r>
            <a:endParaRPr lang="en-GB" sz="6091" spc="198" dirty="0"/>
          </a:p>
        </p:txBody>
      </p:sp>
      <p:pic>
        <p:nvPicPr>
          <p:cNvPr id="4" name="Picture 3" descr="A collage of people smiling&#10;&#10;AI-generated content may be incorrect.">
            <a:extLst>
              <a:ext uri="{FF2B5EF4-FFF2-40B4-BE49-F238E27FC236}">
                <a16:creationId xmlns:a16="http://schemas.microsoft.com/office/drawing/2014/main" id="{84E4CCB7-E38D-32D0-0228-1F80E5539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4" y="1626927"/>
            <a:ext cx="15892118" cy="7782302"/>
          </a:xfrm>
          <a:prstGeom prst="rect">
            <a:avLst/>
          </a:prstGeom>
        </p:spPr>
      </p:pic>
      <p:pic>
        <p:nvPicPr>
          <p:cNvPr id="7" name="Picture 6" descr="A person in a wheelchair&#10;&#10;AI-generated content may be incorrect.">
            <a:extLst>
              <a:ext uri="{FF2B5EF4-FFF2-40B4-BE49-F238E27FC236}">
                <a16:creationId xmlns:a16="http://schemas.microsoft.com/office/drawing/2014/main" id="{6C6451EB-B159-3C04-F7E3-1916D266A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80" y="1626926"/>
            <a:ext cx="5295555" cy="77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62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23AD7010-DC3F-030C-E46E-86CE4DB48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3"/>
          <a:stretch>
            <a:fillRect/>
          </a:stretch>
        </p:blipFill>
        <p:spPr>
          <a:xfrm>
            <a:off x="-43724" y="-47269"/>
            <a:ext cx="16524514" cy="9953269"/>
          </a:xfrm>
          <a:prstGeom prst="rect">
            <a:avLst/>
          </a:prstGeom>
        </p:spPr>
      </p:pic>
      <p:sp>
        <p:nvSpPr>
          <p:cNvPr id="7" name="object 16">
            <a:extLst>
              <a:ext uri="{FF2B5EF4-FFF2-40B4-BE49-F238E27FC236}">
                <a16:creationId xmlns:a16="http://schemas.microsoft.com/office/drawing/2014/main" id="{F9D055CB-F663-DE53-966C-7FAC8A76FF3A}"/>
              </a:ext>
            </a:extLst>
          </p:cNvPr>
          <p:cNvSpPr txBox="1">
            <a:spLocks/>
          </p:cNvSpPr>
          <p:nvPr/>
        </p:nvSpPr>
        <p:spPr>
          <a:xfrm>
            <a:off x="345543" y="299695"/>
            <a:ext cx="12172352" cy="9644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txBody>
          <a:bodyPr vert="horz" wrap="square" lIns="0" tIns="12892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892" algn="ctr">
              <a:spcBef>
                <a:spcPts val="609"/>
              </a:spcBef>
              <a:spcAft>
                <a:spcPts val="609"/>
              </a:spcAft>
            </a:pPr>
            <a:r>
              <a:rPr lang="en-GB" sz="6091" spc="142" dirty="0"/>
              <a:t>David Bonnett Associates (DBA)</a:t>
            </a:r>
            <a:endParaRPr lang="en-GB" sz="6091" spc="198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807E81-FA97-20ED-AFDE-A2A55B45BF7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490704" y="9070848"/>
            <a:ext cx="399008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967A91-66E3-9C80-7BB8-8F89B527DAED}"/>
              </a:ext>
            </a:extLst>
          </p:cNvPr>
          <p:cNvSpPr txBox="1">
            <a:spLocks/>
          </p:cNvSpPr>
          <p:nvPr/>
        </p:nvSpPr>
        <p:spPr>
          <a:xfrm>
            <a:off x="17783532" y="9301683"/>
            <a:ext cx="266859" cy="31711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B6F15528-21DE-4FAA-801E-634DDDAF4B2B}" type="slidenum">
              <a:rPr lang="en-GB" sz="2030">
                <a:solidFill>
                  <a:schemeClr val="tx1"/>
                </a:solidFill>
              </a:rPr>
              <a:pPr algn="ctr"/>
              <a:t>5</a:t>
            </a:fld>
            <a:endParaRPr lang="en-GB" sz="203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23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012D8-29EC-D402-8C2B-EF9548D80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7B6B5AEB-B093-DA42-2BF5-FD3758EB09CA}"/>
              </a:ext>
            </a:extLst>
          </p:cNvPr>
          <p:cNvSpPr txBox="1"/>
          <p:nvPr/>
        </p:nvSpPr>
        <p:spPr>
          <a:xfrm>
            <a:off x="464104" y="1549576"/>
            <a:ext cx="16559300" cy="6660488"/>
          </a:xfrm>
          <a:prstGeom prst="rect">
            <a:avLst/>
          </a:prstGeom>
          <a:noFill/>
        </p:spPr>
        <p:txBody>
          <a:bodyPr vert="horz" wrap="square" lIns="0" tIns="13536" rIns="0" bIns="0" rtlCol="0" anchor="t">
            <a:spAutoFit/>
          </a:bodyPr>
          <a:lstStyle/>
          <a:p>
            <a:pPr marL="618805" indent="-58013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466" spc="-10" dirty="0">
                <a:latin typeface="Arial" panose="020B0604020202020204" pitchFamily="34" charset="0"/>
                <a:cs typeface="Arial" panose="020B0604020202020204" pitchFamily="34" charset="0"/>
              </a:rPr>
              <a:t>DBA is a leading independent consultancy in inclusive design.</a:t>
            </a:r>
          </a:p>
          <a:p>
            <a:pPr marL="618805" indent="-58013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466" spc="-10" dirty="0">
                <a:latin typeface="Arial" panose="020B0604020202020204" pitchFamily="34" charset="0"/>
                <a:cs typeface="Arial" panose="020B0604020202020204" pitchFamily="34" charset="0"/>
              </a:rPr>
              <a:t>London-based, working nationwide across transport, residential, education, workplace, culture, commercial and major urban masterplan projects.</a:t>
            </a:r>
            <a:endParaRPr lang="en-GB" sz="4466" spc="-1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618805" indent="-58013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466" spc="-10" dirty="0">
                <a:latin typeface="Arial" panose="020B0604020202020204" pitchFamily="34" charset="0"/>
                <a:cs typeface="Arial" panose="020B0604020202020204" pitchFamily="34" charset="0"/>
              </a:rPr>
              <a:t>RIBA Chartered Practice with a multidisciplinary approach, combining design expertise, legislation, and user experience.</a:t>
            </a:r>
          </a:p>
          <a:p>
            <a:pPr marL="618805" indent="-58013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466" spc="-10" dirty="0">
                <a:latin typeface="Arial" panose="020B0604020202020204" pitchFamily="34" charset="0"/>
                <a:cs typeface="Arial" panose="020B0604020202020204" pitchFamily="34" charset="0"/>
              </a:rPr>
              <a:t>30 years: DBA has shaped national policy and guidance and contributed to award-winning projects including Stirling Prize winners</a:t>
            </a:r>
            <a:r>
              <a:rPr lang="en-GB" sz="4466" spc="-10" dirty="0">
                <a:latin typeface="Calibri"/>
                <a:cs typeface="Calibri"/>
              </a:rPr>
              <a:t>.</a:t>
            </a:r>
            <a:endParaRPr lang="en-GB" sz="4466" spc="-10" dirty="0">
              <a:latin typeface="Calibri"/>
              <a:ea typeface="Calibri"/>
              <a:cs typeface="Calibri"/>
            </a:endParaRPr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D170C80F-403B-1B67-7C92-67DBB2D5AC94}"/>
              </a:ext>
            </a:extLst>
          </p:cNvPr>
          <p:cNvSpPr txBox="1">
            <a:spLocks/>
          </p:cNvSpPr>
          <p:nvPr/>
        </p:nvSpPr>
        <p:spPr>
          <a:xfrm>
            <a:off x="345544" y="299695"/>
            <a:ext cx="14183465" cy="96447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vert="horz" wrap="square" lIns="0" tIns="12892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892" algn="ctr">
              <a:spcBef>
                <a:spcPts val="609"/>
              </a:spcBef>
              <a:spcAft>
                <a:spcPts val="609"/>
              </a:spcAft>
            </a:pPr>
            <a:r>
              <a:rPr lang="en-GB" sz="6091" spc="142" dirty="0"/>
              <a:t>About us</a:t>
            </a:r>
            <a:endParaRPr lang="en-GB" sz="6091" spc="198" dirty="0"/>
          </a:p>
        </p:txBody>
      </p:sp>
    </p:spTree>
    <p:extLst>
      <p:ext uri="{BB962C8B-B14F-4D97-AF65-F5344CB8AC3E}">
        <p14:creationId xmlns:p14="http://schemas.microsoft.com/office/powerpoint/2010/main" val="3430567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10FCE-73E8-D0A0-B8E8-F4AC8C991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82E67F3E-16EB-80AF-6A42-AA9E90DCBB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9213" y="4224975"/>
            <a:ext cx="14308729" cy="1120362"/>
          </a:xfrm>
          <a:prstGeom prst="rect">
            <a:avLst/>
          </a:prstGeom>
        </p:spPr>
        <p:txBody>
          <a:bodyPr vert="horz" wrap="square" lIns="0" tIns="12247" rIns="0" bIns="0" rtlCol="0" anchor="ctr">
            <a:spAutoFit/>
          </a:bodyPr>
          <a:lstStyle/>
          <a:p>
            <a:pPr marL="12892" algn="ctr">
              <a:lnSpc>
                <a:spcPct val="100000"/>
              </a:lnSpc>
              <a:spcBef>
                <a:spcPts val="96"/>
              </a:spcBef>
            </a:pPr>
            <a:r>
              <a:rPr lang="en-GB" sz="7200" b="1" spc="116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Masterplan Experience</a:t>
            </a:r>
            <a:endParaRPr sz="7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83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0940D-E150-48A5-5D3F-E26861BFE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ap of a city&#10;&#10;AI-generated content may be incorrect.">
            <a:extLst>
              <a:ext uri="{FF2B5EF4-FFF2-40B4-BE49-F238E27FC236}">
                <a16:creationId xmlns:a16="http://schemas.microsoft.com/office/drawing/2014/main" id="{926A57AD-6636-A78A-8FD5-676DB518D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5880"/>
            <a:ext cx="17625725" cy="8330119"/>
          </a:xfrm>
          <a:prstGeom prst="rect">
            <a:avLst/>
          </a:prstGeom>
        </p:spPr>
      </p:pic>
      <p:sp>
        <p:nvSpPr>
          <p:cNvPr id="48" name="object 6">
            <a:extLst>
              <a:ext uri="{FF2B5EF4-FFF2-40B4-BE49-F238E27FC236}">
                <a16:creationId xmlns:a16="http://schemas.microsoft.com/office/drawing/2014/main" id="{AEDEDDB1-CC82-5B3A-B341-E6ABCCB0133E}"/>
              </a:ext>
            </a:extLst>
          </p:cNvPr>
          <p:cNvSpPr/>
          <p:nvPr/>
        </p:nvSpPr>
        <p:spPr>
          <a:xfrm>
            <a:off x="16452343" y="9371236"/>
            <a:ext cx="652967" cy="70260"/>
          </a:xfrm>
          <a:custGeom>
            <a:avLst/>
            <a:gdLst/>
            <a:ahLst/>
            <a:cxnLst/>
            <a:rect l="l" t="t" r="r" b="b"/>
            <a:pathLst>
              <a:path w="643255" h="69215">
                <a:moveTo>
                  <a:pt x="72986" y="69176"/>
                </a:moveTo>
                <a:lnTo>
                  <a:pt x="66852" y="54470"/>
                </a:lnTo>
                <a:lnTo>
                  <a:pt x="60490" y="39217"/>
                </a:lnTo>
                <a:lnTo>
                  <a:pt x="52311" y="19608"/>
                </a:lnTo>
                <a:lnTo>
                  <a:pt x="44119" y="0"/>
                </a:lnTo>
                <a:lnTo>
                  <a:pt x="44119" y="39217"/>
                </a:lnTo>
                <a:lnTo>
                  <a:pt x="27774" y="39217"/>
                </a:lnTo>
                <a:lnTo>
                  <a:pt x="35941" y="19608"/>
                </a:lnTo>
                <a:lnTo>
                  <a:pt x="44119" y="39217"/>
                </a:lnTo>
                <a:lnTo>
                  <a:pt x="44119" y="0"/>
                </a:lnTo>
                <a:lnTo>
                  <a:pt x="28867" y="0"/>
                </a:lnTo>
                <a:lnTo>
                  <a:pt x="0" y="69176"/>
                </a:lnTo>
                <a:lnTo>
                  <a:pt x="16878" y="69176"/>
                </a:lnTo>
                <a:lnTo>
                  <a:pt x="22872" y="54470"/>
                </a:lnTo>
                <a:lnTo>
                  <a:pt x="50101" y="54470"/>
                </a:lnTo>
                <a:lnTo>
                  <a:pt x="56095" y="69176"/>
                </a:lnTo>
                <a:lnTo>
                  <a:pt x="72986" y="69176"/>
                </a:lnTo>
                <a:close/>
              </a:path>
              <a:path w="643255" h="69215">
                <a:moveTo>
                  <a:pt x="642734" y="0"/>
                </a:moveTo>
                <a:lnTo>
                  <a:pt x="626389" y="0"/>
                </a:lnTo>
                <a:lnTo>
                  <a:pt x="626389" y="40309"/>
                </a:lnTo>
                <a:lnTo>
                  <a:pt x="596430" y="0"/>
                </a:lnTo>
                <a:lnTo>
                  <a:pt x="582815" y="0"/>
                </a:lnTo>
                <a:lnTo>
                  <a:pt x="582815" y="69176"/>
                </a:lnTo>
                <a:lnTo>
                  <a:pt x="599147" y="69176"/>
                </a:lnTo>
                <a:lnTo>
                  <a:pt x="599147" y="26695"/>
                </a:lnTo>
                <a:lnTo>
                  <a:pt x="629653" y="69176"/>
                </a:lnTo>
                <a:lnTo>
                  <a:pt x="642734" y="69176"/>
                </a:lnTo>
                <a:lnTo>
                  <a:pt x="6427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27" dirty="0">
              <a:latin typeface="D-DIN" panose="020B0504030202030204" pitchFamily="34" charset="0"/>
            </a:endParaRPr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36CDF9B6-FA7F-BD1B-35C6-C3B8CB42F300}"/>
              </a:ext>
            </a:extLst>
          </p:cNvPr>
          <p:cNvSpPr txBox="1">
            <a:spLocks/>
          </p:cNvSpPr>
          <p:nvPr/>
        </p:nvSpPr>
        <p:spPr>
          <a:xfrm>
            <a:off x="345544" y="299695"/>
            <a:ext cx="10547990" cy="96447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vert="horz" wrap="square" lIns="0" tIns="12892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892" algn="ctr">
              <a:spcBef>
                <a:spcPts val="609"/>
              </a:spcBef>
              <a:spcAft>
                <a:spcPts val="609"/>
              </a:spcAft>
            </a:pPr>
            <a:r>
              <a:rPr lang="en-GB" sz="6091" spc="142" dirty="0"/>
              <a:t>Canada Water Masterplan</a:t>
            </a:r>
            <a:endParaRPr lang="en-GB" sz="6091" spc="198" dirty="0"/>
          </a:p>
        </p:txBody>
      </p:sp>
    </p:spTree>
    <p:extLst>
      <p:ext uri="{BB962C8B-B14F-4D97-AF65-F5344CB8AC3E}">
        <p14:creationId xmlns:p14="http://schemas.microsoft.com/office/powerpoint/2010/main" val="281260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F6071-05CF-B495-45E2-A65F5192D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AB6B93CE-D8D6-423A-F07B-A7ACED3501E7}"/>
              </a:ext>
            </a:extLst>
          </p:cNvPr>
          <p:cNvSpPr txBox="1"/>
          <p:nvPr/>
        </p:nvSpPr>
        <p:spPr>
          <a:xfrm>
            <a:off x="464104" y="1549577"/>
            <a:ext cx="16926874" cy="7501615"/>
          </a:xfrm>
          <a:prstGeom prst="rect">
            <a:avLst/>
          </a:prstGeom>
          <a:noFill/>
        </p:spPr>
        <p:txBody>
          <a:bodyPr vert="horz" wrap="square" lIns="0" tIns="13536" rIns="0" bIns="0" rtlCol="0" anchor="t">
            <a:spAutoFit/>
          </a:bodyPr>
          <a:lstStyle/>
          <a:p>
            <a:pPr marL="618805" indent="-58013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466" spc="-10" dirty="0">
                <a:latin typeface="Arial" panose="020B0604020202020204" pitchFamily="34" charset="0"/>
                <a:cs typeface="Arial" panose="020B0604020202020204" pitchFamily="34" charset="0"/>
              </a:rPr>
              <a:t>53-acre mixed-use regeneration project in London, delivering homes, offices, retail, leisure, community uses, and public realm.</a:t>
            </a:r>
          </a:p>
          <a:p>
            <a:pPr marL="618805" indent="-58013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466" spc="-10" dirty="0">
                <a:latin typeface="Arial" panose="020B0604020202020204" pitchFamily="34" charset="0"/>
                <a:cs typeface="Arial" panose="020B0604020202020204" pitchFamily="34" charset="0"/>
              </a:rPr>
              <a:t>DBA produced Inclusive Design Guidelines based on a user journey.</a:t>
            </a:r>
            <a:endParaRPr lang="en-GB" sz="4466" spc="-1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618805" indent="-58013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466" spc="-10" dirty="0">
                <a:latin typeface="Arial" panose="020B0604020202020204" pitchFamily="34" charset="0"/>
                <a:cs typeface="Arial" panose="020B0604020202020204" pitchFamily="34" charset="0"/>
              </a:rPr>
              <a:t>Pedestrian-first strategy with safe, step-free, and accessible routes.</a:t>
            </a:r>
          </a:p>
          <a:p>
            <a:pPr marL="618805" indent="-58013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466" spc="-10" dirty="0">
                <a:latin typeface="Arial" panose="020B0604020202020204" pitchFamily="34" charset="0"/>
                <a:cs typeface="Arial" panose="020B0604020202020204" pitchFamily="34" charset="0"/>
              </a:rPr>
              <a:t>Clear and consistent wayfinding, inclusive public spaces, and sensory design features.</a:t>
            </a:r>
          </a:p>
          <a:p>
            <a:pPr marL="618805" indent="-58013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466" spc="-10" dirty="0">
                <a:latin typeface="Arial" panose="020B0604020202020204" pitchFamily="34" charset="0"/>
                <a:cs typeface="Arial" panose="020B0604020202020204" pitchFamily="34" charset="0"/>
              </a:rPr>
              <a:t>Integrated with transport networks, reducing vehicle dominance and supporting accessible cycling and mobility.</a:t>
            </a:r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AC9D0585-1EAB-FE76-B986-F8AA11961FE7}"/>
              </a:ext>
            </a:extLst>
          </p:cNvPr>
          <p:cNvSpPr txBox="1">
            <a:spLocks/>
          </p:cNvSpPr>
          <p:nvPr/>
        </p:nvSpPr>
        <p:spPr>
          <a:xfrm>
            <a:off x="345544" y="299695"/>
            <a:ext cx="14183465" cy="96447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vert="horz" wrap="square" lIns="0" tIns="12892" rIns="0" bIns="0" rtlCol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892" algn="ctr">
              <a:spcBef>
                <a:spcPts val="609"/>
              </a:spcBef>
              <a:spcAft>
                <a:spcPts val="609"/>
              </a:spcAft>
            </a:pPr>
            <a:r>
              <a:rPr lang="en-GB" sz="6091" spc="142" dirty="0"/>
              <a:t>Canada Water Masterplan</a:t>
            </a:r>
            <a:endParaRPr lang="en-GB" sz="6091" spc="198" dirty="0"/>
          </a:p>
        </p:txBody>
      </p:sp>
    </p:spTree>
    <p:extLst>
      <p:ext uri="{BB962C8B-B14F-4D97-AF65-F5344CB8AC3E}">
        <p14:creationId xmlns:p14="http://schemas.microsoft.com/office/powerpoint/2010/main" val="759010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1913</TotalTime>
  <Words>599</Words>
  <Application>Microsoft Office PowerPoint</Application>
  <PresentationFormat>Custom</PresentationFormat>
  <Paragraphs>92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D-DIN</vt:lpstr>
      <vt:lpstr>Office Theme</vt:lpstr>
      <vt:lpstr>David Bonnett Associates</vt:lpstr>
      <vt:lpstr>PowerPoint Presentation</vt:lpstr>
      <vt:lpstr>1. Introduction</vt:lpstr>
      <vt:lpstr>PowerPoint Presentation</vt:lpstr>
      <vt:lpstr>PowerPoint Presentation</vt:lpstr>
      <vt:lpstr>PowerPoint Presentation</vt:lpstr>
      <vt:lpstr>2. Masterplan Experience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York Experience</vt:lpstr>
      <vt:lpstr>PowerPoint Presentation</vt:lpstr>
      <vt:lpstr>PowerPoint Presentation</vt:lpstr>
      <vt:lpstr>PowerPoint Presentation</vt:lpstr>
      <vt:lpstr>PowerPoint Presentation</vt:lpstr>
      <vt:lpstr>4. DBA’s role on  York Central</vt:lpstr>
      <vt:lpstr>PowerPoint Presentation</vt:lpstr>
      <vt:lpstr>PowerPoint Presentation</vt:lpstr>
      <vt:lpstr>PowerPoint Presentation</vt:lpstr>
    </vt:vector>
  </TitlesOfParts>
  <Company>City Of York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Housekeeping</dc:title>
  <dc:creator>Jan</dc:creator>
  <cp:lastModifiedBy>Smith, David (Communities)</cp:lastModifiedBy>
  <cp:revision>112</cp:revision>
  <cp:lastPrinted>2025-09-25T06:59:14Z</cp:lastPrinted>
  <dcterms:created xsi:type="dcterms:W3CDTF">2023-03-05T20:54:10Z</dcterms:created>
  <dcterms:modified xsi:type="dcterms:W3CDTF">2025-12-15T09:24:14Z</dcterms:modified>
</cp:coreProperties>
</file>